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16" r:id="rId2"/>
  </p:sldMasterIdLst>
  <p:notesMasterIdLst>
    <p:notesMasterId r:id="rId55"/>
  </p:notesMasterIdLst>
  <p:sldIdLst>
    <p:sldId id="491" r:id="rId3"/>
    <p:sldId id="496" r:id="rId4"/>
    <p:sldId id="498" r:id="rId5"/>
    <p:sldId id="499" r:id="rId6"/>
    <p:sldId id="500" r:id="rId7"/>
    <p:sldId id="502" r:id="rId8"/>
    <p:sldId id="503" r:id="rId9"/>
    <p:sldId id="506" r:id="rId10"/>
    <p:sldId id="508" r:id="rId11"/>
    <p:sldId id="509" r:id="rId12"/>
    <p:sldId id="511" r:id="rId13"/>
    <p:sldId id="512" r:id="rId14"/>
    <p:sldId id="513" r:id="rId15"/>
    <p:sldId id="514" r:id="rId16"/>
    <p:sldId id="516" r:id="rId17"/>
    <p:sldId id="517" r:id="rId18"/>
    <p:sldId id="518" r:id="rId19"/>
    <p:sldId id="519" r:id="rId20"/>
    <p:sldId id="520" r:id="rId21"/>
    <p:sldId id="521" r:id="rId22"/>
    <p:sldId id="522" r:id="rId23"/>
    <p:sldId id="523" r:id="rId24"/>
    <p:sldId id="524" r:id="rId25"/>
    <p:sldId id="586" r:id="rId26"/>
    <p:sldId id="525" r:id="rId27"/>
    <p:sldId id="526" r:id="rId28"/>
    <p:sldId id="527" r:id="rId29"/>
    <p:sldId id="528" r:id="rId30"/>
    <p:sldId id="529" r:id="rId31"/>
    <p:sldId id="530" r:id="rId32"/>
    <p:sldId id="531" r:id="rId33"/>
    <p:sldId id="532" r:id="rId34"/>
    <p:sldId id="533" r:id="rId35"/>
    <p:sldId id="534" r:id="rId36"/>
    <p:sldId id="535" r:id="rId37"/>
    <p:sldId id="548" r:id="rId38"/>
    <p:sldId id="549" r:id="rId39"/>
    <p:sldId id="550" r:id="rId40"/>
    <p:sldId id="555" r:id="rId41"/>
    <p:sldId id="556" r:id="rId42"/>
    <p:sldId id="557" r:id="rId43"/>
    <p:sldId id="558" r:id="rId44"/>
    <p:sldId id="561" r:id="rId45"/>
    <p:sldId id="562" r:id="rId46"/>
    <p:sldId id="563" r:id="rId47"/>
    <p:sldId id="564" r:id="rId48"/>
    <p:sldId id="565" r:id="rId49"/>
    <p:sldId id="566" r:id="rId50"/>
    <p:sldId id="567" r:id="rId51"/>
    <p:sldId id="568" r:id="rId52"/>
    <p:sldId id="572" r:id="rId53"/>
    <p:sldId id="585" r:id="rId54"/>
  </p:sldIdLst>
  <p:sldSz cx="9144000" cy="5715000" type="screen16x1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DDDDDD"/>
    <a:srgbClr val="CCECFF"/>
    <a:srgbClr val="33CC33"/>
    <a:srgbClr val="003300"/>
    <a:srgbClr val="CCFFFF"/>
    <a:srgbClr val="99CCFF"/>
    <a:srgbClr val="B808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9" autoAdjust="0"/>
  </p:normalViewPr>
  <p:slideViewPr>
    <p:cSldViewPr>
      <p:cViewPr varScale="1">
        <p:scale>
          <a:sx n="90" d="100"/>
          <a:sy n="90" d="100"/>
        </p:scale>
        <p:origin x="594" y="7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1421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mailto:otoni.guimaraes@previdencia.gov.br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mailto:otoni.guimaraes@previdencia.gov.br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A188BB-9698-45FA-9EC8-16EB7B80112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86D1ECF-5BA6-4744-BAF1-F7AA72980C93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just" rtl="0"/>
          <a:r>
            <a:rPr lang="pt-BR" sz="2000" b="0" dirty="0" smtClean="0">
              <a:solidFill>
                <a:srgbClr val="002060"/>
              </a:solidFill>
            </a:rPr>
            <a:t>A estrutura das contas permanece a mesma e cada Ente poderá estender mais níveis de desdobramento além desses segundo seu interesse.</a:t>
          </a:r>
          <a:endParaRPr lang="pt-BR" sz="2000" dirty="0">
            <a:solidFill>
              <a:srgbClr val="002060"/>
            </a:solidFill>
          </a:endParaRPr>
        </a:p>
      </dgm:t>
    </dgm:pt>
    <dgm:pt modelId="{642B69F8-582C-4F6C-9E77-C829CB28122E}" type="parTrans" cxnId="{9140D6CD-76DD-4FE7-8314-5FD1AB450572}">
      <dgm:prSet/>
      <dgm:spPr/>
      <dgm:t>
        <a:bodyPr/>
        <a:lstStyle/>
        <a:p>
          <a:endParaRPr lang="pt-BR"/>
        </a:p>
      </dgm:t>
    </dgm:pt>
    <dgm:pt modelId="{CAE2746A-4D1F-45FE-AC1C-51709B15CF15}" type="sibTrans" cxnId="{9140D6CD-76DD-4FE7-8314-5FD1AB450572}">
      <dgm:prSet/>
      <dgm:spPr/>
      <dgm:t>
        <a:bodyPr/>
        <a:lstStyle/>
        <a:p>
          <a:endParaRPr lang="pt-BR"/>
        </a:p>
      </dgm:t>
    </dgm:pt>
    <dgm:pt modelId="{6D6C875C-3B83-43CC-AC85-CC0A34BCB451}" type="pres">
      <dgm:prSet presAssocID="{BCA188BB-9698-45FA-9EC8-16EB7B8011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4198C39-D84C-453E-808B-0C7E08E1E06A}" type="pres">
      <dgm:prSet presAssocID="{986D1ECF-5BA6-4744-BAF1-F7AA72980C9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A00E142-3867-4173-ADC6-C70A2511EAC2}" type="presOf" srcId="{986D1ECF-5BA6-4744-BAF1-F7AA72980C93}" destId="{84198C39-D84C-453E-808B-0C7E08E1E06A}" srcOrd="0" destOrd="0" presId="urn:microsoft.com/office/officeart/2005/8/layout/vList2"/>
    <dgm:cxn modelId="{9140D6CD-76DD-4FE7-8314-5FD1AB450572}" srcId="{BCA188BB-9698-45FA-9EC8-16EB7B801126}" destId="{986D1ECF-5BA6-4744-BAF1-F7AA72980C93}" srcOrd="0" destOrd="0" parTransId="{642B69F8-582C-4F6C-9E77-C829CB28122E}" sibTransId="{CAE2746A-4D1F-45FE-AC1C-51709B15CF15}"/>
    <dgm:cxn modelId="{DE9E4C17-1734-47C5-B7F9-BB42644BF610}" type="presOf" srcId="{BCA188BB-9698-45FA-9EC8-16EB7B801126}" destId="{6D6C875C-3B83-43CC-AC85-CC0A34BCB451}" srcOrd="0" destOrd="0" presId="urn:microsoft.com/office/officeart/2005/8/layout/vList2"/>
    <dgm:cxn modelId="{F7C97BBE-22B0-4589-88E7-EEC122E5F864}" type="presParOf" srcId="{6D6C875C-3B83-43CC-AC85-CC0A34BCB451}" destId="{84198C39-D84C-453E-808B-0C7E08E1E06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17391C-8740-4E9F-A031-9A1D1E5616F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D61EE71-26A8-4DBB-A58C-7C34499DD330}">
      <dgm:prSet custT="1"/>
      <dgm:spPr>
        <a:noFill/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algn="just" rtl="0"/>
          <a:r>
            <a:rPr lang="pt-BR" sz="2000" b="0" dirty="0" smtClean="0">
              <a:solidFill>
                <a:schemeClr val="tx1"/>
              </a:solidFill>
              <a:latin typeface="+mn-lt"/>
            </a:rPr>
            <a:t>Portanto, em tese, todos os recursos recebidos pelos RPPS tem a finalidade previdenciária e serão classificados em uma das correspondentes contas do grupo das VPA:</a:t>
          </a:r>
          <a:endParaRPr lang="pt-BR" sz="2000" dirty="0">
            <a:solidFill>
              <a:schemeClr val="tx1"/>
            </a:solidFill>
            <a:latin typeface="+mn-lt"/>
          </a:endParaRPr>
        </a:p>
      </dgm:t>
    </dgm:pt>
    <dgm:pt modelId="{E24C07FA-7955-4E4A-89CE-0E2098C3306B}" type="parTrans" cxnId="{83CCDFF2-B72E-4CCC-988B-66345DD3EDC9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9855644F-D698-42D5-ACE9-FAAE4510E480}" type="sibTrans" cxnId="{83CCDFF2-B72E-4CCC-988B-66345DD3EDC9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94B66195-2647-4875-A437-746CDD854996}">
      <dgm:prSet custT="1"/>
      <dgm:spPr>
        <a:noFill/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 algn="ctr" rtl="0"/>
          <a:r>
            <a:rPr lang="pt-BR" sz="2000" b="0" dirty="0" smtClean="0">
              <a:solidFill>
                <a:schemeClr val="tx1"/>
              </a:solidFill>
              <a:latin typeface="+mn-lt"/>
            </a:rPr>
            <a:t>4.2.x.x.x.xx.xx </a:t>
          </a:r>
        </a:p>
        <a:p>
          <a:pPr algn="ctr" rtl="0"/>
          <a:r>
            <a:rPr lang="pt-BR" sz="2000" b="0" dirty="0" smtClean="0">
              <a:solidFill>
                <a:schemeClr val="tx1"/>
              </a:solidFill>
              <a:latin typeface="+mn-lt"/>
            </a:rPr>
            <a:t> Contribuições Sociais RPPS</a:t>
          </a:r>
          <a:endParaRPr lang="pt-BR" sz="2000" dirty="0">
            <a:solidFill>
              <a:schemeClr val="tx1"/>
            </a:solidFill>
            <a:latin typeface="+mn-lt"/>
          </a:endParaRPr>
        </a:p>
      </dgm:t>
    </dgm:pt>
    <dgm:pt modelId="{B2AA0AFB-18B2-4D41-B97B-4063FB4D4603}" type="parTrans" cxnId="{AC884246-8C4B-4A98-BE43-A8A28466C95B}">
      <dgm:prSet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pt-BR">
            <a:latin typeface="+mn-lt"/>
          </a:endParaRPr>
        </a:p>
      </dgm:t>
    </dgm:pt>
    <dgm:pt modelId="{90481271-1AA6-4BFC-A941-827096E43039}" type="sibTrans" cxnId="{AC884246-8C4B-4A98-BE43-A8A28466C95B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CDC90EB1-9938-490F-9EA5-E26F38AB1262}">
      <dgm:prSet custT="1"/>
      <dgm:spPr>
        <a:noFill/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algn="ctr" rtl="0"/>
          <a:r>
            <a:rPr lang="pt-BR" sz="2000" b="0" dirty="0" smtClean="0">
              <a:solidFill>
                <a:schemeClr val="tx1"/>
              </a:solidFill>
              <a:latin typeface="+mn-lt"/>
            </a:rPr>
            <a:t>4.5.x.x.x.xx.xx</a:t>
          </a:r>
        </a:p>
        <a:p>
          <a:pPr algn="ctr" rtl="0"/>
          <a:r>
            <a:rPr lang="pt-BR" sz="2000" b="0" dirty="0" smtClean="0">
              <a:solidFill>
                <a:schemeClr val="tx1"/>
              </a:solidFill>
              <a:latin typeface="+mn-lt"/>
            </a:rPr>
            <a:t>Transferências Recebidas para Cobertura da Insuficiência Financeira e  ou do Déficit Atuarial do RPPS</a:t>
          </a:r>
          <a:endParaRPr lang="pt-BR" sz="2000" dirty="0">
            <a:solidFill>
              <a:schemeClr val="tx1"/>
            </a:solidFill>
            <a:latin typeface="+mn-lt"/>
          </a:endParaRPr>
        </a:p>
      </dgm:t>
    </dgm:pt>
    <dgm:pt modelId="{53A67187-E5A9-4AEA-980A-C16BC7EE897C}" type="parTrans" cxnId="{D5AD367B-AE90-4169-B5B0-6FB9B44CB4C3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F021CC1B-3F4D-4F84-9DD9-415BDC1313AD}" type="sibTrans" cxnId="{D5AD367B-AE90-4169-B5B0-6FB9B44CB4C3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2BAE47C8-8DB1-436D-978D-ADCD23A7A115}">
      <dgm:prSet custT="1"/>
      <dgm:spPr>
        <a:noFill/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algn="ctr" rtl="0"/>
          <a:r>
            <a:rPr lang="pt-BR" sz="2000" b="0" dirty="0" smtClean="0">
              <a:solidFill>
                <a:schemeClr val="tx1"/>
              </a:solidFill>
              <a:latin typeface="+mn-lt"/>
            </a:rPr>
            <a:t>4.9.x.x.x.xx.xx </a:t>
          </a:r>
        </a:p>
        <a:p>
          <a:pPr algn="ctr" rtl="0"/>
          <a:r>
            <a:rPr lang="pt-BR" sz="2000" b="0" dirty="0" smtClean="0">
              <a:solidFill>
                <a:schemeClr val="tx1"/>
              </a:solidFill>
              <a:latin typeface="+mn-lt"/>
            </a:rPr>
            <a:t> Compensação Financeira entre RGPS/RPPS/RPPS</a:t>
          </a:r>
          <a:endParaRPr lang="pt-BR" sz="2000" dirty="0">
            <a:solidFill>
              <a:schemeClr val="tx1"/>
            </a:solidFill>
            <a:latin typeface="+mn-lt"/>
          </a:endParaRPr>
        </a:p>
      </dgm:t>
    </dgm:pt>
    <dgm:pt modelId="{E2E3767F-DEB1-4517-8573-D46D1AEDAF81}" type="parTrans" cxnId="{F76F7B77-EEB9-463A-93AA-87E57A8944C6}">
      <dgm:prSet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pt-BR">
            <a:latin typeface="+mn-lt"/>
          </a:endParaRPr>
        </a:p>
      </dgm:t>
    </dgm:pt>
    <dgm:pt modelId="{89B81C1C-9E1F-4132-A8E1-54BFC4AD0AF5}" type="sibTrans" cxnId="{F76F7B77-EEB9-463A-93AA-87E57A8944C6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0FB0D3C5-E196-447A-8C79-998EFFBD028C}" type="pres">
      <dgm:prSet presAssocID="{2F17391C-8740-4E9F-A031-9A1D1E5616F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1A75A9A7-537F-4A61-BDCE-6ABBF900BFFB}" type="pres">
      <dgm:prSet presAssocID="{5D61EE71-26A8-4DBB-A58C-7C34499DD330}" presName="hierRoot1" presStyleCnt="0">
        <dgm:presLayoutVars>
          <dgm:hierBranch val="init"/>
        </dgm:presLayoutVars>
      </dgm:prSet>
      <dgm:spPr/>
    </dgm:pt>
    <dgm:pt modelId="{5578C718-3BBB-439E-AB9E-70707F0CA1D8}" type="pres">
      <dgm:prSet presAssocID="{5D61EE71-26A8-4DBB-A58C-7C34499DD330}" presName="rootComposite1" presStyleCnt="0"/>
      <dgm:spPr/>
    </dgm:pt>
    <dgm:pt modelId="{35496702-53DC-4E45-9D3B-4D731CF631C7}" type="pres">
      <dgm:prSet presAssocID="{5D61EE71-26A8-4DBB-A58C-7C34499DD330}" presName="rootText1" presStyleLbl="node0" presStyleIdx="0" presStyleCnt="1" custScaleX="33593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B944B4D-38D3-4AC4-97FC-0CAE51DB13F6}" type="pres">
      <dgm:prSet presAssocID="{5D61EE71-26A8-4DBB-A58C-7C34499DD330}" presName="rootConnector1" presStyleLbl="node1" presStyleIdx="0" presStyleCnt="0"/>
      <dgm:spPr/>
      <dgm:t>
        <a:bodyPr/>
        <a:lstStyle/>
        <a:p>
          <a:endParaRPr lang="pt-BR"/>
        </a:p>
      </dgm:t>
    </dgm:pt>
    <dgm:pt modelId="{1DF9A047-5AE6-47AF-9B7B-7BE3702B0217}" type="pres">
      <dgm:prSet presAssocID="{5D61EE71-26A8-4DBB-A58C-7C34499DD330}" presName="hierChild2" presStyleCnt="0"/>
      <dgm:spPr/>
    </dgm:pt>
    <dgm:pt modelId="{3E33C84B-EB70-4EBA-B421-445CF8E0C81A}" type="pres">
      <dgm:prSet presAssocID="{B2AA0AFB-18B2-4D41-B97B-4063FB4D4603}" presName="Name37" presStyleLbl="parChTrans1D2" presStyleIdx="0" presStyleCnt="3"/>
      <dgm:spPr/>
      <dgm:t>
        <a:bodyPr/>
        <a:lstStyle/>
        <a:p>
          <a:endParaRPr lang="pt-BR"/>
        </a:p>
      </dgm:t>
    </dgm:pt>
    <dgm:pt modelId="{11A32E9A-E669-47C5-AFE8-055675C7CD8B}" type="pres">
      <dgm:prSet presAssocID="{94B66195-2647-4875-A437-746CDD854996}" presName="hierRoot2" presStyleCnt="0">
        <dgm:presLayoutVars>
          <dgm:hierBranch val="init"/>
        </dgm:presLayoutVars>
      </dgm:prSet>
      <dgm:spPr/>
    </dgm:pt>
    <dgm:pt modelId="{F94A28D4-71D1-4384-BFEF-EA378790B1A0}" type="pres">
      <dgm:prSet presAssocID="{94B66195-2647-4875-A437-746CDD854996}" presName="rootComposite" presStyleCnt="0"/>
      <dgm:spPr/>
    </dgm:pt>
    <dgm:pt modelId="{A9BF1F57-2A93-4A24-893C-3A4F1244CCE5}" type="pres">
      <dgm:prSet presAssocID="{94B66195-2647-4875-A437-746CDD85499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A9CEE9E-1955-4CEB-A416-A7EF273404BB}" type="pres">
      <dgm:prSet presAssocID="{94B66195-2647-4875-A437-746CDD854996}" presName="rootConnector" presStyleLbl="node2" presStyleIdx="0" presStyleCnt="3"/>
      <dgm:spPr/>
      <dgm:t>
        <a:bodyPr/>
        <a:lstStyle/>
        <a:p>
          <a:endParaRPr lang="pt-BR"/>
        </a:p>
      </dgm:t>
    </dgm:pt>
    <dgm:pt modelId="{34115055-EFE6-4B1C-9BD3-FF9D83647B7F}" type="pres">
      <dgm:prSet presAssocID="{94B66195-2647-4875-A437-746CDD854996}" presName="hierChild4" presStyleCnt="0"/>
      <dgm:spPr/>
    </dgm:pt>
    <dgm:pt modelId="{A246EB2C-9C55-46A8-B13C-B21571B23057}" type="pres">
      <dgm:prSet presAssocID="{94B66195-2647-4875-A437-746CDD854996}" presName="hierChild5" presStyleCnt="0"/>
      <dgm:spPr/>
    </dgm:pt>
    <dgm:pt modelId="{548BC855-FCA9-45B7-869F-087626ADAE4B}" type="pres">
      <dgm:prSet presAssocID="{53A67187-E5A9-4AEA-980A-C16BC7EE897C}" presName="Name37" presStyleLbl="parChTrans1D2" presStyleIdx="1" presStyleCnt="3"/>
      <dgm:spPr/>
      <dgm:t>
        <a:bodyPr/>
        <a:lstStyle/>
        <a:p>
          <a:endParaRPr lang="pt-BR"/>
        </a:p>
      </dgm:t>
    </dgm:pt>
    <dgm:pt modelId="{A700A956-0EE7-46B4-9F6B-7E769137FF18}" type="pres">
      <dgm:prSet presAssocID="{CDC90EB1-9938-490F-9EA5-E26F38AB1262}" presName="hierRoot2" presStyleCnt="0">
        <dgm:presLayoutVars>
          <dgm:hierBranch val="init"/>
        </dgm:presLayoutVars>
      </dgm:prSet>
      <dgm:spPr/>
    </dgm:pt>
    <dgm:pt modelId="{607A41F4-BB67-40B1-BD4F-5BB40FBC668E}" type="pres">
      <dgm:prSet presAssocID="{CDC90EB1-9938-490F-9EA5-E26F38AB1262}" presName="rootComposite" presStyleCnt="0"/>
      <dgm:spPr/>
    </dgm:pt>
    <dgm:pt modelId="{6AD5402B-3E4F-4680-B6B9-EC254EC79C6D}" type="pres">
      <dgm:prSet presAssocID="{CDC90EB1-9938-490F-9EA5-E26F38AB1262}" presName="rootText" presStyleLbl="node2" presStyleIdx="1" presStyleCnt="3" custScaleY="20617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72DA9A1-EB48-48CE-B59D-17249B7A35DE}" type="pres">
      <dgm:prSet presAssocID="{CDC90EB1-9938-490F-9EA5-E26F38AB1262}" presName="rootConnector" presStyleLbl="node2" presStyleIdx="1" presStyleCnt="3"/>
      <dgm:spPr/>
      <dgm:t>
        <a:bodyPr/>
        <a:lstStyle/>
        <a:p>
          <a:endParaRPr lang="pt-BR"/>
        </a:p>
      </dgm:t>
    </dgm:pt>
    <dgm:pt modelId="{D2840501-E839-4987-AE94-0767CB1879F3}" type="pres">
      <dgm:prSet presAssocID="{CDC90EB1-9938-490F-9EA5-E26F38AB1262}" presName="hierChild4" presStyleCnt="0"/>
      <dgm:spPr/>
    </dgm:pt>
    <dgm:pt modelId="{F6D24F26-ABB2-4522-994D-D8B6BFD22665}" type="pres">
      <dgm:prSet presAssocID="{CDC90EB1-9938-490F-9EA5-E26F38AB1262}" presName="hierChild5" presStyleCnt="0"/>
      <dgm:spPr/>
    </dgm:pt>
    <dgm:pt modelId="{5C5A4C2A-0F4D-4431-BA50-3BDD9A63FEF2}" type="pres">
      <dgm:prSet presAssocID="{E2E3767F-DEB1-4517-8573-D46D1AEDAF81}" presName="Name37" presStyleLbl="parChTrans1D2" presStyleIdx="2" presStyleCnt="3"/>
      <dgm:spPr/>
      <dgm:t>
        <a:bodyPr/>
        <a:lstStyle/>
        <a:p>
          <a:endParaRPr lang="pt-BR"/>
        </a:p>
      </dgm:t>
    </dgm:pt>
    <dgm:pt modelId="{BAFEE6B9-6824-4FB7-AF56-A8B638AED27E}" type="pres">
      <dgm:prSet presAssocID="{2BAE47C8-8DB1-436D-978D-ADCD23A7A115}" presName="hierRoot2" presStyleCnt="0">
        <dgm:presLayoutVars>
          <dgm:hierBranch val="init"/>
        </dgm:presLayoutVars>
      </dgm:prSet>
      <dgm:spPr/>
    </dgm:pt>
    <dgm:pt modelId="{9DB41FFF-D1B5-44E9-9313-214F0C2F1E80}" type="pres">
      <dgm:prSet presAssocID="{2BAE47C8-8DB1-436D-978D-ADCD23A7A115}" presName="rootComposite" presStyleCnt="0"/>
      <dgm:spPr/>
    </dgm:pt>
    <dgm:pt modelId="{F2DA2AD2-A5A7-47E6-BAF8-82A5E2616C39}" type="pres">
      <dgm:prSet presAssocID="{2BAE47C8-8DB1-436D-978D-ADCD23A7A11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0E60200-F573-4204-B353-128BA1F0266D}" type="pres">
      <dgm:prSet presAssocID="{2BAE47C8-8DB1-436D-978D-ADCD23A7A115}" presName="rootConnector" presStyleLbl="node2" presStyleIdx="2" presStyleCnt="3"/>
      <dgm:spPr/>
      <dgm:t>
        <a:bodyPr/>
        <a:lstStyle/>
        <a:p>
          <a:endParaRPr lang="pt-BR"/>
        </a:p>
      </dgm:t>
    </dgm:pt>
    <dgm:pt modelId="{95F79928-15F2-4D88-81F9-B4E343DFDFED}" type="pres">
      <dgm:prSet presAssocID="{2BAE47C8-8DB1-436D-978D-ADCD23A7A115}" presName="hierChild4" presStyleCnt="0"/>
      <dgm:spPr/>
    </dgm:pt>
    <dgm:pt modelId="{536C1275-2B83-472D-90EA-4813E7E1A234}" type="pres">
      <dgm:prSet presAssocID="{2BAE47C8-8DB1-436D-978D-ADCD23A7A115}" presName="hierChild5" presStyleCnt="0"/>
      <dgm:spPr/>
    </dgm:pt>
    <dgm:pt modelId="{30A3A919-6D06-42E1-B9C4-8181CF4D7526}" type="pres">
      <dgm:prSet presAssocID="{5D61EE71-26A8-4DBB-A58C-7C34499DD330}" presName="hierChild3" presStyleCnt="0"/>
      <dgm:spPr/>
    </dgm:pt>
  </dgm:ptLst>
  <dgm:cxnLst>
    <dgm:cxn modelId="{83CCDFF2-B72E-4CCC-988B-66345DD3EDC9}" srcId="{2F17391C-8740-4E9F-A031-9A1D1E5616F7}" destId="{5D61EE71-26A8-4DBB-A58C-7C34499DD330}" srcOrd="0" destOrd="0" parTransId="{E24C07FA-7955-4E4A-89CE-0E2098C3306B}" sibTransId="{9855644F-D698-42D5-ACE9-FAAE4510E480}"/>
    <dgm:cxn modelId="{AC884246-8C4B-4A98-BE43-A8A28466C95B}" srcId="{5D61EE71-26A8-4DBB-A58C-7C34499DD330}" destId="{94B66195-2647-4875-A437-746CDD854996}" srcOrd="0" destOrd="0" parTransId="{B2AA0AFB-18B2-4D41-B97B-4063FB4D4603}" sibTransId="{90481271-1AA6-4BFC-A941-827096E43039}"/>
    <dgm:cxn modelId="{089B9EF4-7A2D-414C-91DF-C04B1338631B}" type="presOf" srcId="{94B66195-2647-4875-A437-746CDD854996}" destId="{DA9CEE9E-1955-4CEB-A416-A7EF273404BB}" srcOrd="1" destOrd="0" presId="urn:microsoft.com/office/officeart/2005/8/layout/orgChart1"/>
    <dgm:cxn modelId="{C839D212-8627-4D45-A2AC-BDC59F664749}" type="presOf" srcId="{53A67187-E5A9-4AEA-980A-C16BC7EE897C}" destId="{548BC855-FCA9-45B7-869F-087626ADAE4B}" srcOrd="0" destOrd="0" presId="urn:microsoft.com/office/officeart/2005/8/layout/orgChart1"/>
    <dgm:cxn modelId="{4CB5889A-1DD1-4278-9E0C-B8857482BDF6}" type="presOf" srcId="{5D61EE71-26A8-4DBB-A58C-7C34499DD330}" destId="{0B944B4D-38D3-4AC4-97FC-0CAE51DB13F6}" srcOrd="1" destOrd="0" presId="urn:microsoft.com/office/officeart/2005/8/layout/orgChart1"/>
    <dgm:cxn modelId="{18A924C3-B24D-4F70-9BCF-B0971C9792BE}" type="presOf" srcId="{2F17391C-8740-4E9F-A031-9A1D1E5616F7}" destId="{0FB0D3C5-E196-447A-8C79-998EFFBD028C}" srcOrd="0" destOrd="0" presId="urn:microsoft.com/office/officeart/2005/8/layout/orgChart1"/>
    <dgm:cxn modelId="{534316A9-FE27-45C9-9355-611022D766B2}" type="presOf" srcId="{2BAE47C8-8DB1-436D-978D-ADCD23A7A115}" destId="{F2DA2AD2-A5A7-47E6-BAF8-82A5E2616C39}" srcOrd="0" destOrd="0" presId="urn:microsoft.com/office/officeart/2005/8/layout/orgChart1"/>
    <dgm:cxn modelId="{216DA80C-27DA-4A82-8539-23E25810280F}" type="presOf" srcId="{E2E3767F-DEB1-4517-8573-D46D1AEDAF81}" destId="{5C5A4C2A-0F4D-4431-BA50-3BDD9A63FEF2}" srcOrd="0" destOrd="0" presId="urn:microsoft.com/office/officeart/2005/8/layout/orgChart1"/>
    <dgm:cxn modelId="{24CD1699-F6DE-4B80-800B-E531BC833CB1}" type="presOf" srcId="{94B66195-2647-4875-A437-746CDD854996}" destId="{A9BF1F57-2A93-4A24-893C-3A4F1244CCE5}" srcOrd="0" destOrd="0" presId="urn:microsoft.com/office/officeart/2005/8/layout/orgChart1"/>
    <dgm:cxn modelId="{B3113452-D947-4E2B-9B0D-D3CDC7A57101}" type="presOf" srcId="{CDC90EB1-9938-490F-9EA5-E26F38AB1262}" destId="{B72DA9A1-EB48-48CE-B59D-17249B7A35DE}" srcOrd="1" destOrd="0" presId="urn:microsoft.com/office/officeart/2005/8/layout/orgChart1"/>
    <dgm:cxn modelId="{427EED84-2DE7-477E-84A5-43330A29158D}" type="presOf" srcId="{5D61EE71-26A8-4DBB-A58C-7C34499DD330}" destId="{35496702-53DC-4E45-9D3B-4D731CF631C7}" srcOrd="0" destOrd="0" presId="urn:microsoft.com/office/officeart/2005/8/layout/orgChart1"/>
    <dgm:cxn modelId="{F76F7B77-EEB9-463A-93AA-87E57A8944C6}" srcId="{5D61EE71-26A8-4DBB-A58C-7C34499DD330}" destId="{2BAE47C8-8DB1-436D-978D-ADCD23A7A115}" srcOrd="2" destOrd="0" parTransId="{E2E3767F-DEB1-4517-8573-D46D1AEDAF81}" sibTransId="{89B81C1C-9E1F-4132-A8E1-54BFC4AD0AF5}"/>
    <dgm:cxn modelId="{3467364E-DB6F-4263-B9E1-9FBAC2FEF211}" type="presOf" srcId="{2BAE47C8-8DB1-436D-978D-ADCD23A7A115}" destId="{20E60200-F573-4204-B353-128BA1F0266D}" srcOrd="1" destOrd="0" presId="urn:microsoft.com/office/officeart/2005/8/layout/orgChart1"/>
    <dgm:cxn modelId="{094431C8-CC18-4FAE-92CA-8EA0036C1D2B}" type="presOf" srcId="{CDC90EB1-9938-490F-9EA5-E26F38AB1262}" destId="{6AD5402B-3E4F-4680-B6B9-EC254EC79C6D}" srcOrd="0" destOrd="0" presId="urn:microsoft.com/office/officeart/2005/8/layout/orgChart1"/>
    <dgm:cxn modelId="{D5AD367B-AE90-4169-B5B0-6FB9B44CB4C3}" srcId="{5D61EE71-26A8-4DBB-A58C-7C34499DD330}" destId="{CDC90EB1-9938-490F-9EA5-E26F38AB1262}" srcOrd="1" destOrd="0" parTransId="{53A67187-E5A9-4AEA-980A-C16BC7EE897C}" sibTransId="{F021CC1B-3F4D-4F84-9DD9-415BDC1313AD}"/>
    <dgm:cxn modelId="{78AE81A9-F434-4343-BE5D-6C0B40341D1B}" type="presOf" srcId="{B2AA0AFB-18B2-4D41-B97B-4063FB4D4603}" destId="{3E33C84B-EB70-4EBA-B421-445CF8E0C81A}" srcOrd="0" destOrd="0" presId="urn:microsoft.com/office/officeart/2005/8/layout/orgChart1"/>
    <dgm:cxn modelId="{B3A67CE8-529D-41E1-9993-8BC71B650DB8}" type="presParOf" srcId="{0FB0D3C5-E196-447A-8C79-998EFFBD028C}" destId="{1A75A9A7-537F-4A61-BDCE-6ABBF900BFFB}" srcOrd="0" destOrd="0" presId="urn:microsoft.com/office/officeart/2005/8/layout/orgChart1"/>
    <dgm:cxn modelId="{0DB2ED4B-6C63-4F6C-AD12-92D851371B5E}" type="presParOf" srcId="{1A75A9A7-537F-4A61-BDCE-6ABBF900BFFB}" destId="{5578C718-3BBB-439E-AB9E-70707F0CA1D8}" srcOrd="0" destOrd="0" presId="urn:microsoft.com/office/officeart/2005/8/layout/orgChart1"/>
    <dgm:cxn modelId="{5EA2D135-39C5-4281-9C15-AE640988EF3D}" type="presParOf" srcId="{5578C718-3BBB-439E-AB9E-70707F0CA1D8}" destId="{35496702-53DC-4E45-9D3B-4D731CF631C7}" srcOrd="0" destOrd="0" presId="urn:microsoft.com/office/officeart/2005/8/layout/orgChart1"/>
    <dgm:cxn modelId="{C8C3009A-B26A-4D25-8D7E-ECBD6C2F44FE}" type="presParOf" srcId="{5578C718-3BBB-439E-AB9E-70707F0CA1D8}" destId="{0B944B4D-38D3-4AC4-97FC-0CAE51DB13F6}" srcOrd="1" destOrd="0" presId="urn:microsoft.com/office/officeart/2005/8/layout/orgChart1"/>
    <dgm:cxn modelId="{FC03C204-290B-4D33-A46F-FA79B51B2612}" type="presParOf" srcId="{1A75A9A7-537F-4A61-BDCE-6ABBF900BFFB}" destId="{1DF9A047-5AE6-47AF-9B7B-7BE3702B0217}" srcOrd="1" destOrd="0" presId="urn:microsoft.com/office/officeart/2005/8/layout/orgChart1"/>
    <dgm:cxn modelId="{A619D705-332C-4FA8-80DC-3C892DDD4859}" type="presParOf" srcId="{1DF9A047-5AE6-47AF-9B7B-7BE3702B0217}" destId="{3E33C84B-EB70-4EBA-B421-445CF8E0C81A}" srcOrd="0" destOrd="0" presId="urn:microsoft.com/office/officeart/2005/8/layout/orgChart1"/>
    <dgm:cxn modelId="{A38B4FBA-A0B3-4405-BD78-DAA86C2F4ED2}" type="presParOf" srcId="{1DF9A047-5AE6-47AF-9B7B-7BE3702B0217}" destId="{11A32E9A-E669-47C5-AFE8-055675C7CD8B}" srcOrd="1" destOrd="0" presId="urn:microsoft.com/office/officeart/2005/8/layout/orgChart1"/>
    <dgm:cxn modelId="{A1B0EEFB-EFBE-416F-9755-F82C7A00368F}" type="presParOf" srcId="{11A32E9A-E669-47C5-AFE8-055675C7CD8B}" destId="{F94A28D4-71D1-4384-BFEF-EA378790B1A0}" srcOrd="0" destOrd="0" presId="urn:microsoft.com/office/officeart/2005/8/layout/orgChart1"/>
    <dgm:cxn modelId="{CC2F901D-FBD8-48BF-87CC-8C681DF8E641}" type="presParOf" srcId="{F94A28D4-71D1-4384-BFEF-EA378790B1A0}" destId="{A9BF1F57-2A93-4A24-893C-3A4F1244CCE5}" srcOrd="0" destOrd="0" presId="urn:microsoft.com/office/officeart/2005/8/layout/orgChart1"/>
    <dgm:cxn modelId="{1F4B8345-9B5C-4836-96FA-27228FFEEA5F}" type="presParOf" srcId="{F94A28D4-71D1-4384-BFEF-EA378790B1A0}" destId="{DA9CEE9E-1955-4CEB-A416-A7EF273404BB}" srcOrd="1" destOrd="0" presId="urn:microsoft.com/office/officeart/2005/8/layout/orgChart1"/>
    <dgm:cxn modelId="{F646BF72-A9EA-4210-BA76-800C0E49A32C}" type="presParOf" srcId="{11A32E9A-E669-47C5-AFE8-055675C7CD8B}" destId="{34115055-EFE6-4B1C-9BD3-FF9D83647B7F}" srcOrd="1" destOrd="0" presId="urn:microsoft.com/office/officeart/2005/8/layout/orgChart1"/>
    <dgm:cxn modelId="{BCEE972D-71F8-4125-9E6B-77AB9C6E68EE}" type="presParOf" srcId="{11A32E9A-E669-47C5-AFE8-055675C7CD8B}" destId="{A246EB2C-9C55-46A8-B13C-B21571B23057}" srcOrd="2" destOrd="0" presId="urn:microsoft.com/office/officeart/2005/8/layout/orgChart1"/>
    <dgm:cxn modelId="{1459D4C7-9C2B-48F4-805F-0C724E9E3278}" type="presParOf" srcId="{1DF9A047-5AE6-47AF-9B7B-7BE3702B0217}" destId="{548BC855-FCA9-45B7-869F-087626ADAE4B}" srcOrd="2" destOrd="0" presId="urn:microsoft.com/office/officeart/2005/8/layout/orgChart1"/>
    <dgm:cxn modelId="{9FCF9A5F-6C6D-46D1-A462-6571F32AF34B}" type="presParOf" srcId="{1DF9A047-5AE6-47AF-9B7B-7BE3702B0217}" destId="{A700A956-0EE7-46B4-9F6B-7E769137FF18}" srcOrd="3" destOrd="0" presId="urn:microsoft.com/office/officeart/2005/8/layout/orgChart1"/>
    <dgm:cxn modelId="{34DAFD4A-3A6F-4F82-8241-537A61C2F998}" type="presParOf" srcId="{A700A956-0EE7-46B4-9F6B-7E769137FF18}" destId="{607A41F4-BB67-40B1-BD4F-5BB40FBC668E}" srcOrd="0" destOrd="0" presId="urn:microsoft.com/office/officeart/2005/8/layout/orgChart1"/>
    <dgm:cxn modelId="{FB3CF90D-F7FE-4314-BF45-C19A9A08DE02}" type="presParOf" srcId="{607A41F4-BB67-40B1-BD4F-5BB40FBC668E}" destId="{6AD5402B-3E4F-4680-B6B9-EC254EC79C6D}" srcOrd="0" destOrd="0" presId="urn:microsoft.com/office/officeart/2005/8/layout/orgChart1"/>
    <dgm:cxn modelId="{F465B555-882A-4F60-AF43-D04A2257E3B8}" type="presParOf" srcId="{607A41F4-BB67-40B1-BD4F-5BB40FBC668E}" destId="{B72DA9A1-EB48-48CE-B59D-17249B7A35DE}" srcOrd="1" destOrd="0" presId="urn:microsoft.com/office/officeart/2005/8/layout/orgChart1"/>
    <dgm:cxn modelId="{0A44254B-B2A6-4D5E-A3EE-68E8113CD806}" type="presParOf" srcId="{A700A956-0EE7-46B4-9F6B-7E769137FF18}" destId="{D2840501-E839-4987-AE94-0767CB1879F3}" srcOrd="1" destOrd="0" presId="urn:microsoft.com/office/officeart/2005/8/layout/orgChart1"/>
    <dgm:cxn modelId="{C28C0E70-9620-48D5-8B68-7B86C0D3885E}" type="presParOf" srcId="{A700A956-0EE7-46B4-9F6B-7E769137FF18}" destId="{F6D24F26-ABB2-4522-994D-D8B6BFD22665}" srcOrd="2" destOrd="0" presId="urn:microsoft.com/office/officeart/2005/8/layout/orgChart1"/>
    <dgm:cxn modelId="{AB7F5890-1BD8-44E8-AA31-2D95EFCD5B61}" type="presParOf" srcId="{1DF9A047-5AE6-47AF-9B7B-7BE3702B0217}" destId="{5C5A4C2A-0F4D-4431-BA50-3BDD9A63FEF2}" srcOrd="4" destOrd="0" presId="urn:microsoft.com/office/officeart/2005/8/layout/orgChart1"/>
    <dgm:cxn modelId="{75108FB9-AE69-4B68-BFD8-092AF8FF24CB}" type="presParOf" srcId="{1DF9A047-5AE6-47AF-9B7B-7BE3702B0217}" destId="{BAFEE6B9-6824-4FB7-AF56-A8B638AED27E}" srcOrd="5" destOrd="0" presId="urn:microsoft.com/office/officeart/2005/8/layout/orgChart1"/>
    <dgm:cxn modelId="{C5E92927-F06D-4846-8498-E0B4F8CA797A}" type="presParOf" srcId="{BAFEE6B9-6824-4FB7-AF56-A8B638AED27E}" destId="{9DB41FFF-D1B5-44E9-9313-214F0C2F1E80}" srcOrd="0" destOrd="0" presId="urn:microsoft.com/office/officeart/2005/8/layout/orgChart1"/>
    <dgm:cxn modelId="{539A0BDD-7480-4D94-AA52-44DAA5AB89A3}" type="presParOf" srcId="{9DB41FFF-D1B5-44E9-9313-214F0C2F1E80}" destId="{F2DA2AD2-A5A7-47E6-BAF8-82A5E2616C39}" srcOrd="0" destOrd="0" presId="urn:microsoft.com/office/officeart/2005/8/layout/orgChart1"/>
    <dgm:cxn modelId="{EA2B1F28-57DC-4F84-BB04-CD4C0CE9E9A3}" type="presParOf" srcId="{9DB41FFF-D1B5-44E9-9313-214F0C2F1E80}" destId="{20E60200-F573-4204-B353-128BA1F0266D}" srcOrd="1" destOrd="0" presId="urn:microsoft.com/office/officeart/2005/8/layout/orgChart1"/>
    <dgm:cxn modelId="{4D51A543-B2D4-420B-805B-754F185DCE5D}" type="presParOf" srcId="{BAFEE6B9-6824-4FB7-AF56-A8B638AED27E}" destId="{95F79928-15F2-4D88-81F9-B4E343DFDFED}" srcOrd="1" destOrd="0" presId="urn:microsoft.com/office/officeart/2005/8/layout/orgChart1"/>
    <dgm:cxn modelId="{A234EC8D-A257-4852-A108-BC619DF6A781}" type="presParOf" srcId="{BAFEE6B9-6824-4FB7-AF56-A8B638AED27E}" destId="{536C1275-2B83-472D-90EA-4813E7E1A234}" srcOrd="2" destOrd="0" presId="urn:microsoft.com/office/officeart/2005/8/layout/orgChart1"/>
    <dgm:cxn modelId="{15579A83-50F6-4956-B43E-1BC50ECFA84B}" type="presParOf" srcId="{1A75A9A7-537F-4A61-BDCE-6ABBF900BFFB}" destId="{30A3A919-6D06-42E1-B9C4-8181CF4D75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7EC2BE-B5E7-4413-A87B-713E512748C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52CBC69-C5DD-47DF-BF3A-76161F7E2692}">
      <dgm:prSet custT="1"/>
      <dgm:spPr/>
      <dgm:t>
        <a:bodyPr/>
        <a:lstStyle/>
        <a:p>
          <a:pPr rtl="0"/>
          <a:r>
            <a:rPr lang="pt-BR" sz="20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AGRADECEMOS</a:t>
          </a:r>
          <a:endParaRPr lang="pt-BR" sz="20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DD8FDC-FD70-4F84-A72F-42786756E97D}" type="parTrans" cxnId="{067CE4EF-93E6-4026-B1DD-3F784164F7F6}">
      <dgm:prSet/>
      <dgm:spPr/>
      <dgm:t>
        <a:bodyPr/>
        <a:lstStyle/>
        <a:p>
          <a:endParaRPr lang="pt-BR"/>
        </a:p>
      </dgm:t>
    </dgm:pt>
    <dgm:pt modelId="{2D8EFCF6-8B4D-41FF-B81F-011BDA77004E}" type="sibTrans" cxnId="{067CE4EF-93E6-4026-B1DD-3F784164F7F6}">
      <dgm:prSet/>
      <dgm:spPr/>
      <dgm:t>
        <a:bodyPr/>
        <a:lstStyle/>
        <a:p>
          <a:endParaRPr lang="pt-BR"/>
        </a:p>
      </dgm:t>
    </dgm:pt>
    <dgm:pt modelId="{97D43CB2-19F1-4FC7-BFCF-BAD758D01265}">
      <dgm:prSet/>
      <dgm:spPr/>
      <dgm:t>
        <a:bodyPr/>
        <a:lstStyle/>
        <a:p>
          <a:pPr rtl="0"/>
          <a:r>
            <a:rPr lang="pt-BR" b="1" i="1" dirty="0" smtClean="0">
              <a:hlinkClick xmlns:r="http://schemas.openxmlformats.org/officeDocument/2006/relationships" r:id="rId1"/>
            </a:rPr>
            <a:t>otoni.guimaraes@previdencia.gov.br</a:t>
          </a:r>
          <a:endParaRPr lang="pt-BR" b="1" i="1" dirty="0" smtClean="0"/>
        </a:p>
        <a:p>
          <a:pPr rtl="0"/>
          <a:r>
            <a:rPr lang="pt-BR" b="1" i="1" dirty="0" smtClean="0"/>
            <a:t>  </a:t>
          </a:r>
        </a:p>
        <a:p>
          <a:pPr rtl="0"/>
          <a:r>
            <a:rPr lang="pt-BR" b="1" i="1" dirty="0" smtClean="0"/>
            <a:t>61 9975-5980/9184-1714/2021-5984</a:t>
          </a:r>
          <a:endParaRPr lang="pt-BR" dirty="0"/>
        </a:p>
      </dgm:t>
    </dgm:pt>
    <dgm:pt modelId="{27849C0D-7782-435C-8596-0897AAF83C25}" type="parTrans" cxnId="{826F22E1-B643-4BA7-82FA-F8E89C00B6D2}">
      <dgm:prSet/>
      <dgm:spPr/>
      <dgm:t>
        <a:bodyPr/>
        <a:lstStyle/>
        <a:p>
          <a:endParaRPr lang="pt-BR"/>
        </a:p>
      </dgm:t>
    </dgm:pt>
    <dgm:pt modelId="{1368DE73-38CD-432F-BA85-7EE664FC3C51}" type="sibTrans" cxnId="{826F22E1-B643-4BA7-82FA-F8E89C00B6D2}">
      <dgm:prSet/>
      <dgm:spPr/>
      <dgm:t>
        <a:bodyPr/>
        <a:lstStyle/>
        <a:p>
          <a:endParaRPr lang="pt-BR"/>
        </a:p>
      </dgm:t>
    </dgm:pt>
    <dgm:pt modelId="{06BE28AB-6EBD-4903-B020-2B4415F93CC8}" type="pres">
      <dgm:prSet presAssocID="{CD7EC2BE-B5E7-4413-A87B-713E512748C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1F7E6384-9EDF-462D-AD32-BF9F7FE71116}" type="pres">
      <dgm:prSet presAssocID="{CD7EC2BE-B5E7-4413-A87B-713E512748C2}" presName="pyramid" presStyleLbl="node1" presStyleIdx="0" presStyleCnt="1"/>
      <dgm:spPr/>
    </dgm:pt>
    <dgm:pt modelId="{6B069AE7-CE4D-455A-8B6A-E6E6EC9E2E99}" type="pres">
      <dgm:prSet presAssocID="{CD7EC2BE-B5E7-4413-A87B-713E512748C2}" presName="theList" presStyleCnt="0"/>
      <dgm:spPr/>
    </dgm:pt>
    <dgm:pt modelId="{8A64499D-D4C2-4C8F-9A8F-AA8EE872D3A8}" type="pres">
      <dgm:prSet presAssocID="{452CBC69-C5DD-47DF-BF3A-76161F7E2692}" presName="aNode" presStyleLbl="fgAcc1" presStyleIdx="0" presStyleCnt="2" custScaleX="19986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172A69-12AA-470A-9AFA-55C5CC9839C2}" type="pres">
      <dgm:prSet presAssocID="{452CBC69-C5DD-47DF-BF3A-76161F7E2692}" presName="aSpace" presStyleCnt="0"/>
      <dgm:spPr/>
    </dgm:pt>
    <dgm:pt modelId="{B1C70E28-AD21-4385-A8B8-C7D5852E6BD2}" type="pres">
      <dgm:prSet presAssocID="{97D43CB2-19F1-4FC7-BFCF-BAD758D01265}" presName="aNode" presStyleLbl="fgAcc1" presStyleIdx="1" presStyleCnt="2" custScaleX="20182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A51772-7A84-4D06-A80A-BB66BC04DD56}" type="pres">
      <dgm:prSet presAssocID="{97D43CB2-19F1-4FC7-BFCF-BAD758D01265}" presName="aSpace" presStyleCnt="0"/>
      <dgm:spPr/>
    </dgm:pt>
  </dgm:ptLst>
  <dgm:cxnLst>
    <dgm:cxn modelId="{588DD4B7-C1FA-4A82-A82D-3D09C7CF2BBD}" type="presOf" srcId="{97D43CB2-19F1-4FC7-BFCF-BAD758D01265}" destId="{B1C70E28-AD21-4385-A8B8-C7D5852E6BD2}" srcOrd="0" destOrd="0" presId="urn:microsoft.com/office/officeart/2005/8/layout/pyramid2"/>
    <dgm:cxn modelId="{FF84DC0A-2CCA-466E-AB8A-7D1AFBA39AB4}" type="presOf" srcId="{CD7EC2BE-B5E7-4413-A87B-713E512748C2}" destId="{06BE28AB-6EBD-4903-B020-2B4415F93CC8}" srcOrd="0" destOrd="0" presId="urn:microsoft.com/office/officeart/2005/8/layout/pyramid2"/>
    <dgm:cxn modelId="{B5EBDE2F-D260-4B05-A917-478AD51E2557}" type="presOf" srcId="{452CBC69-C5DD-47DF-BF3A-76161F7E2692}" destId="{8A64499D-D4C2-4C8F-9A8F-AA8EE872D3A8}" srcOrd="0" destOrd="0" presId="urn:microsoft.com/office/officeart/2005/8/layout/pyramid2"/>
    <dgm:cxn modelId="{067CE4EF-93E6-4026-B1DD-3F784164F7F6}" srcId="{CD7EC2BE-B5E7-4413-A87B-713E512748C2}" destId="{452CBC69-C5DD-47DF-BF3A-76161F7E2692}" srcOrd="0" destOrd="0" parTransId="{69DD8FDC-FD70-4F84-A72F-42786756E97D}" sibTransId="{2D8EFCF6-8B4D-41FF-B81F-011BDA77004E}"/>
    <dgm:cxn modelId="{826F22E1-B643-4BA7-82FA-F8E89C00B6D2}" srcId="{CD7EC2BE-B5E7-4413-A87B-713E512748C2}" destId="{97D43CB2-19F1-4FC7-BFCF-BAD758D01265}" srcOrd="1" destOrd="0" parTransId="{27849C0D-7782-435C-8596-0897AAF83C25}" sibTransId="{1368DE73-38CD-432F-BA85-7EE664FC3C51}"/>
    <dgm:cxn modelId="{270CA650-B15E-47D8-9B9F-F379E7BCACEF}" type="presParOf" srcId="{06BE28AB-6EBD-4903-B020-2B4415F93CC8}" destId="{1F7E6384-9EDF-462D-AD32-BF9F7FE71116}" srcOrd="0" destOrd="0" presId="urn:microsoft.com/office/officeart/2005/8/layout/pyramid2"/>
    <dgm:cxn modelId="{70C29838-0043-400F-959E-C6B0F2872873}" type="presParOf" srcId="{06BE28AB-6EBD-4903-B020-2B4415F93CC8}" destId="{6B069AE7-CE4D-455A-8B6A-E6E6EC9E2E99}" srcOrd="1" destOrd="0" presId="urn:microsoft.com/office/officeart/2005/8/layout/pyramid2"/>
    <dgm:cxn modelId="{A19B8148-8A5D-40F0-8F5F-13D16C60E5E5}" type="presParOf" srcId="{6B069AE7-CE4D-455A-8B6A-E6E6EC9E2E99}" destId="{8A64499D-D4C2-4C8F-9A8F-AA8EE872D3A8}" srcOrd="0" destOrd="0" presId="urn:microsoft.com/office/officeart/2005/8/layout/pyramid2"/>
    <dgm:cxn modelId="{D8A44A34-16D4-42E4-A503-FF5C7EFC56EB}" type="presParOf" srcId="{6B069AE7-CE4D-455A-8B6A-E6E6EC9E2E99}" destId="{B8172A69-12AA-470A-9AFA-55C5CC9839C2}" srcOrd="1" destOrd="0" presId="urn:microsoft.com/office/officeart/2005/8/layout/pyramid2"/>
    <dgm:cxn modelId="{31FA4DBE-1224-4D09-98C4-BDCEB0ADD693}" type="presParOf" srcId="{6B069AE7-CE4D-455A-8B6A-E6E6EC9E2E99}" destId="{B1C70E28-AD21-4385-A8B8-C7D5852E6BD2}" srcOrd="2" destOrd="0" presId="urn:microsoft.com/office/officeart/2005/8/layout/pyramid2"/>
    <dgm:cxn modelId="{D79B56D2-FEDF-4F8B-ABD4-ECCD9EE25755}" type="presParOf" srcId="{6B069AE7-CE4D-455A-8B6A-E6E6EC9E2E99}" destId="{20A51772-7A84-4D06-A80A-BB66BC04DD56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98C39-D84C-453E-808B-0C7E08E1E06A}">
      <dsp:nvSpPr>
        <dsp:cNvPr id="0" name=""/>
        <dsp:cNvSpPr/>
      </dsp:nvSpPr>
      <dsp:spPr>
        <a:xfrm>
          <a:off x="0" y="307"/>
          <a:ext cx="6960980" cy="537811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solidFill>
                <a:srgbClr val="002060"/>
              </a:solidFill>
            </a:rPr>
            <a:t>A estrutura das contas permanece a mesma e cada Ente poderá estender mais níveis de desdobramento além desses segundo seu interesse.</a:t>
          </a:r>
          <a:endParaRPr lang="pt-BR" sz="2000" kern="1200" dirty="0">
            <a:solidFill>
              <a:srgbClr val="002060"/>
            </a:solidFill>
          </a:endParaRPr>
        </a:p>
      </dsp:txBody>
      <dsp:txXfrm>
        <a:off x="26254" y="26561"/>
        <a:ext cx="6908472" cy="4853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A4C2A-0F4D-4431-BA50-3BDD9A63FEF2}">
      <dsp:nvSpPr>
        <dsp:cNvPr id="0" name=""/>
        <dsp:cNvSpPr/>
      </dsp:nvSpPr>
      <dsp:spPr>
        <a:xfrm>
          <a:off x="3360208" y="931120"/>
          <a:ext cx="2250810" cy="390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318"/>
              </a:lnTo>
              <a:lnTo>
                <a:pt x="2250810" y="195318"/>
              </a:lnTo>
              <a:lnTo>
                <a:pt x="2250810" y="390636"/>
              </a:lnTo>
            </a:path>
          </a:pathLst>
        </a:custGeom>
        <a:noFill/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8BC855-FCA9-45B7-869F-087626ADAE4B}">
      <dsp:nvSpPr>
        <dsp:cNvPr id="0" name=""/>
        <dsp:cNvSpPr/>
      </dsp:nvSpPr>
      <dsp:spPr>
        <a:xfrm>
          <a:off x="3314488" y="931120"/>
          <a:ext cx="91440" cy="3906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06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33C84B-EB70-4EBA-B421-445CF8E0C81A}">
      <dsp:nvSpPr>
        <dsp:cNvPr id="0" name=""/>
        <dsp:cNvSpPr/>
      </dsp:nvSpPr>
      <dsp:spPr>
        <a:xfrm>
          <a:off x="1109397" y="931120"/>
          <a:ext cx="2250810" cy="390636"/>
        </a:xfrm>
        <a:custGeom>
          <a:avLst/>
          <a:gdLst/>
          <a:ahLst/>
          <a:cxnLst/>
          <a:rect l="0" t="0" r="0" b="0"/>
          <a:pathLst>
            <a:path>
              <a:moveTo>
                <a:pt x="2250810" y="0"/>
              </a:moveTo>
              <a:lnTo>
                <a:pt x="2250810" y="195318"/>
              </a:lnTo>
              <a:lnTo>
                <a:pt x="0" y="195318"/>
              </a:lnTo>
              <a:lnTo>
                <a:pt x="0" y="390636"/>
              </a:lnTo>
            </a:path>
          </a:pathLst>
        </a:custGeom>
        <a:noFill/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496702-53DC-4E45-9D3B-4D731CF631C7}">
      <dsp:nvSpPr>
        <dsp:cNvPr id="0" name=""/>
        <dsp:cNvSpPr/>
      </dsp:nvSpPr>
      <dsp:spPr>
        <a:xfrm>
          <a:off x="235692" y="1033"/>
          <a:ext cx="6249031" cy="930087"/>
        </a:xfrm>
        <a:prstGeom prst="rect">
          <a:avLst/>
        </a:prstGeom>
        <a:noFill/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solidFill>
                <a:schemeClr val="tx1"/>
              </a:solidFill>
              <a:latin typeface="+mn-lt"/>
            </a:rPr>
            <a:t>Portanto, em tese, todos os recursos recebidos pelos RPPS tem a finalidade previdenciária e serão classificados em uma das correspondentes contas do grupo das VPA:</a:t>
          </a:r>
          <a:endParaRPr lang="pt-BR" sz="2000" kern="1200" dirty="0">
            <a:solidFill>
              <a:schemeClr val="tx1"/>
            </a:solidFill>
            <a:latin typeface="+mn-lt"/>
          </a:endParaRPr>
        </a:p>
      </dsp:txBody>
      <dsp:txXfrm>
        <a:off x="235692" y="1033"/>
        <a:ext cx="6249031" cy="930087"/>
      </dsp:txXfrm>
    </dsp:sp>
    <dsp:sp modelId="{A9BF1F57-2A93-4A24-893C-3A4F1244CCE5}">
      <dsp:nvSpPr>
        <dsp:cNvPr id="0" name=""/>
        <dsp:cNvSpPr/>
      </dsp:nvSpPr>
      <dsp:spPr>
        <a:xfrm>
          <a:off x="179310" y="1321756"/>
          <a:ext cx="1860174" cy="930087"/>
        </a:xfrm>
        <a:prstGeom prst="rect">
          <a:avLst/>
        </a:prstGeom>
        <a:noFill/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solidFill>
                <a:schemeClr val="tx1"/>
              </a:solidFill>
              <a:latin typeface="+mn-lt"/>
            </a:rPr>
            <a:t>4.2.x.x.x.xx.xx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solidFill>
                <a:schemeClr val="tx1"/>
              </a:solidFill>
              <a:latin typeface="+mn-lt"/>
            </a:rPr>
            <a:t> Contribuições Sociais RPPS</a:t>
          </a:r>
          <a:endParaRPr lang="pt-BR" sz="2000" kern="1200" dirty="0">
            <a:solidFill>
              <a:schemeClr val="tx1"/>
            </a:solidFill>
            <a:latin typeface="+mn-lt"/>
          </a:endParaRPr>
        </a:p>
      </dsp:txBody>
      <dsp:txXfrm>
        <a:off x="179310" y="1321756"/>
        <a:ext cx="1860174" cy="930087"/>
      </dsp:txXfrm>
    </dsp:sp>
    <dsp:sp modelId="{6AD5402B-3E4F-4680-B6B9-EC254EC79C6D}">
      <dsp:nvSpPr>
        <dsp:cNvPr id="0" name=""/>
        <dsp:cNvSpPr/>
      </dsp:nvSpPr>
      <dsp:spPr>
        <a:xfrm>
          <a:off x="2430121" y="1321756"/>
          <a:ext cx="1860174" cy="1917569"/>
        </a:xfrm>
        <a:prstGeom prst="rect">
          <a:avLst/>
        </a:prstGeom>
        <a:noFill/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solidFill>
                <a:schemeClr val="tx1"/>
              </a:solidFill>
              <a:latin typeface="+mn-lt"/>
            </a:rPr>
            <a:t>4.5.x.x.x.xx.xx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solidFill>
                <a:schemeClr val="tx1"/>
              </a:solidFill>
              <a:latin typeface="+mn-lt"/>
            </a:rPr>
            <a:t>Transferências Recebidas para Cobertura da Insuficiência Financeira e  ou do Déficit Atuarial do RPPS</a:t>
          </a:r>
          <a:endParaRPr lang="pt-BR" sz="2000" kern="1200" dirty="0">
            <a:solidFill>
              <a:schemeClr val="tx1"/>
            </a:solidFill>
            <a:latin typeface="+mn-lt"/>
          </a:endParaRPr>
        </a:p>
      </dsp:txBody>
      <dsp:txXfrm>
        <a:off x="2430121" y="1321756"/>
        <a:ext cx="1860174" cy="1917569"/>
      </dsp:txXfrm>
    </dsp:sp>
    <dsp:sp modelId="{F2DA2AD2-A5A7-47E6-BAF8-82A5E2616C39}">
      <dsp:nvSpPr>
        <dsp:cNvPr id="0" name=""/>
        <dsp:cNvSpPr/>
      </dsp:nvSpPr>
      <dsp:spPr>
        <a:xfrm>
          <a:off x="4680932" y="1321756"/>
          <a:ext cx="1860174" cy="930087"/>
        </a:xfrm>
        <a:prstGeom prst="rect">
          <a:avLst/>
        </a:prstGeom>
        <a:noFill/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solidFill>
                <a:schemeClr val="tx1"/>
              </a:solidFill>
              <a:latin typeface="+mn-lt"/>
            </a:rPr>
            <a:t>4.9.x.x.x.xx.xx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solidFill>
                <a:schemeClr val="tx1"/>
              </a:solidFill>
              <a:latin typeface="+mn-lt"/>
            </a:rPr>
            <a:t> Compensação Financeira entre RGPS/RPPS/RPPS</a:t>
          </a:r>
          <a:endParaRPr lang="pt-BR" sz="2000" kern="1200" dirty="0">
            <a:solidFill>
              <a:schemeClr val="tx1"/>
            </a:solidFill>
            <a:latin typeface="+mn-lt"/>
          </a:endParaRPr>
        </a:p>
      </dsp:txBody>
      <dsp:txXfrm>
        <a:off x="4680932" y="1321756"/>
        <a:ext cx="1860174" cy="9300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E6384-9EDF-462D-AD32-BF9F7FE71116}">
      <dsp:nvSpPr>
        <dsp:cNvPr id="0" name=""/>
        <dsp:cNvSpPr/>
      </dsp:nvSpPr>
      <dsp:spPr>
        <a:xfrm>
          <a:off x="1090855" y="0"/>
          <a:ext cx="3308614" cy="330861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4499D-D4C2-4C8F-9A8F-AA8EE872D3A8}">
      <dsp:nvSpPr>
        <dsp:cNvPr id="0" name=""/>
        <dsp:cNvSpPr/>
      </dsp:nvSpPr>
      <dsp:spPr>
        <a:xfrm>
          <a:off x="1671271" y="331184"/>
          <a:ext cx="4298380" cy="11761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AGRADECEMOS</a:t>
          </a:r>
          <a:endParaRPr lang="pt-BR" sz="20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28684" y="388597"/>
        <a:ext cx="4183554" cy="1061282"/>
      </dsp:txXfrm>
    </dsp:sp>
    <dsp:sp modelId="{B1C70E28-AD21-4385-A8B8-C7D5852E6BD2}">
      <dsp:nvSpPr>
        <dsp:cNvPr id="0" name=""/>
        <dsp:cNvSpPr/>
      </dsp:nvSpPr>
      <dsp:spPr>
        <a:xfrm>
          <a:off x="1650206" y="1654307"/>
          <a:ext cx="4340511" cy="11761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i="1" kern="1200" dirty="0" smtClean="0">
              <a:hlinkClick xmlns:r="http://schemas.openxmlformats.org/officeDocument/2006/relationships" r:id="rId1"/>
            </a:rPr>
            <a:t>otoni.guimaraes@previdencia.gov.br</a:t>
          </a:r>
          <a:endParaRPr lang="pt-BR" sz="1700" b="1" i="1" kern="1200" dirty="0" smtClean="0"/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i="1" kern="1200" dirty="0" smtClean="0"/>
            <a:t>  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i="1" kern="1200" dirty="0" smtClean="0"/>
            <a:t>61 9975-5980/9184-1714/2021-5984</a:t>
          </a:r>
          <a:endParaRPr lang="pt-BR" sz="1700" kern="1200" dirty="0"/>
        </a:p>
      </dsp:txBody>
      <dsp:txXfrm>
        <a:off x="1707619" y="1711720"/>
        <a:ext cx="4225685" cy="1061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b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64A85860-FE06-4633-8ACA-D1858C2BBF44}" type="datetimeFigureOut">
              <a:rPr lang="pt-BR"/>
              <a:pPr>
                <a:defRPr/>
              </a:pPr>
              <a:t>18/06/2015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b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F6ED01DE-FF2C-46A2-B579-FABA93297AB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71342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8C32B0-2E80-4990-A11F-36EE72F7CC0C}" type="slidenum">
              <a:rPr lang="pt-BR" altLang="pt-BR" smtClean="0"/>
              <a:pPr/>
              <a:t>1</a:t>
            </a:fld>
            <a:endParaRPr lang="pt-BR" altLang="pt-BR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92150" y="684213"/>
            <a:ext cx="5486400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3400"/>
            <a:ext cx="5035550" cy="4116388"/>
          </a:xfrm>
          <a:noFill/>
        </p:spPr>
        <p:txBody>
          <a:bodyPr wrap="square" lIns="95515" tIns="47757" rIns="95515" bIns="4775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pt-BR" smtClean="0"/>
          </a:p>
        </p:txBody>
      </p:sp>
    </p:spTree>
    <p:extLst>
      <p:ext uri="{BB962C8B-B14F-4D97-AF65-F5344CB8AC3E}">
        <p14:creationId xmlns:p14="http://schemas.microsoft.com/office/powerpoint/2010/main" val="3780351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 eaLnBrk="1" hangingPunct="1"/>
            <a:fld id="{25CB5CF3-D15D-4F26-A849-DE15AA394030}" type="slidenum">
              <a:rPr lang="pt-BR" altLang="pt-BR" sz="12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 eaLnBrk="1" hangingPunct="1"/>
              <a:t>2</a:t>
            </a:fld>
            <a:endParaRPr lang="pt-BR" altLang="pt-BR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1433" tIns="45716" rIns="91433" bIns="457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93616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750D0032-4B12-43A3-93A5-843867A15B35}" type="slidenum">
              <a:rPr lang="pt-BR" altLang="pt-BR" sz="1200">
                <a:cs typeface="Arial" charset="0"/>
              </a:rPr>
              <a:pPr algn="r" eaLnBrk="1" hangingPunct="1"/>
              <a:t>3</a:t>
            </a:fld>
            <a:endParaRPr lang="pt-BR" altLang="pt-BR" sz="1200">
              <a:cs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92150" y="684213"/>
            <a:ext cx="5486400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3400"/>
            <a:ext cx="5035550" cy="4116388"/>
          </a:xfrm>
          <a:noFill/>
        </p:spPr>
        <p:txBody>
          <a:bodyPr wrap="square" lIns="95515" tIns="47757" rIns="95515" bIns="4775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pt-BR" smtClean="0"/>
          </a:p>
        </p:txBody>
      </p:sp>
    </p:spTree>
    <p:extLst>
      <p:ext uri="{BB962C8B-B14F-4D97-AF65-F5344CB8AC3E}">
        <p14:creationId xmlns:p14="http://schemas.microsoft.com/office/powerpoint/2010/main" val="1695852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82FEE268-CA09-4912-8525-34628ADC90CD}" type="slidenum">
              <a:rPr lang="pt-BR" altLang="pt-BR" sz="1200">
                <a:cs typeface="Arial" charset="0"/>
              </a:rPr>
              <a:pPr algn="r" eaLnBrk="1" hangingPunct="1"/>
              <a:t>4</a:t>
            </a:fld>
            <a:endParaRPr lang="pt-BR" altLang="pt-BR" sz="1200">
              <a:cs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92150" y="684213"/>
            <a:ext cx="5486400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3400"/>
            <a:ext cx="5035550" cy="4116388"/>
          </a:xfrm>
          <a:noFill/>
        </p:spPr>
        <p:txBody>
          <a:bodyPr wrap="square" lIns="95515" tIns="47757" rIns="95515" bIns="4775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pt-BR" smtClean="0"/>
          </a:p>
        </p:txBody>
      </p:sp>
    </p:spTree>
    <p:extLst>
      <p:ext uri="{BB962C8B-B14F-4D97-AF65-F5344CB8AC3E}">
        <p14:creationId xmlns:p14="http://schemas.microsoft.com/office/powerpoint/2010/main" val="3686901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F1084909-CAF2-4447-B317-A29386B03D86}" type="slidenum">
              <a:rPr lang="pt-BR" altLang="pt-BR" sz="1200">
                <a:cs typeface="Arial" charset="0"/>
              </a:rPr>
              <a:pPr algn="r" eaLnBrk="1" hangingPunct="1"/>
              <a:t>5</a:t>
            </a:fld>
            <a:endParaRPr lang="pt-BR" altLang="pt-BR" sz="1200">
              <a:cs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92150" y="684213"/>
            <a:ext cx="5486400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3400"/>
            <a:ext cx="5035550" cy="4116388"/>
          </a:xfrm>
          <a:noFill/>
        </p:spPr>
        <p:txBody>
          <a:bodyPr wrap="square" lIns="95515" tIns="47757" rIns="95515" bIns="4775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pt-BR" smtClean="0"/>
          </a:p>
        </p:txBody>
      </p:sp>
    </p:spTree>
    <p:extLst>
      <p:ext uri="{BB962C8B-B14F-4D97-AF65-F5344CB8AC3E}">
        <p14:creationId xmlns:p14="http://schemas.microsoft.com/office/powerpoint/2010/main" val="1334139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98542B91-BB4D-4E0E-9111-3A4F20666BB5}" type="slidenum">
              <a:rPr lang="pt-BR" altLang="pt-BR" sz="1200">
                <a:cs typeface="Arial" charset="0"/>
              </a:rPr>
              <a:pPr algn="r" eaLnBrk="1" hangingPunct="1"/>
              <a:t>6</a:t>
            </a:fld>
            <a:endParaRPr lang="pt-BR" altLang="pt-BR" sz="1200">
              <a:cs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92150" y="684213"/>
            <a:ext cx="5486400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3400"/>
            <a:ext cx="5035550" cy="4116388"/>
          </a:xfrm>
          <a:noFill/>
        </p:spPr>
        <p:txBody>
          <a:bodyPr wrap="square" lIns="95515" tIns="47757" rIns="95515" bIns="4775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pt-BR" smtClean="0"/>
          </a:p>
        </p:txBody>
      </p:sp>
    </p:spTree>
    <p:extLst>
      <p:ext uri="{BB962C8B-B14F-4D97-AF65-F5344CB8AC3E}">
        <p14:creationId xmlns:p14="http://schemas.microsoft.com/office/powerpoint/2010/main" val="935198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8A2A8A87-CF6D-4B28-B22A-71DC9734FBA3}" type="slidenum">
              <a:rPr lang="pt-BR" altLang="pt-BR" sz="1200">
                <a:cs typeface="Arial" charset="0"/>
              </a:rPr>
              <a:pPr algn="r" eaLnBrk="1" hangingPunct="1"/>
              <a:t>7</a:t>
            </a:fld>
            <a:endParaRPr lang="pt-BR" altLang="pt-BR" sz="1200">
              <a:cs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92150" y="684213"/>
            <a:ext cx="5486400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3400"/>
            <a:ext cx="5035550" cy="4116388"/>
          </a:xfrm>
          <a:noFill/>
        </p:spPr>
        <p:txBody>
          <a:bodyPr wrap="square" lIns="95515" tIns="47757" rIns="95515" bIns="4775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pt-BR" smtClean="0"/>
          </a:p>
        </p:txBody>
      </p:sp>
    </p:spTree>
    <p:extLst>
      <p:ext uri="{BB962C8B-B14F-4D97-AF65-F5344CB8AC3E}">
        <p14:creationId xmlns:p14="http://schemas.microsoft.com/office/powerpoint/2010/main" val="1682835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80985" indent="0" algn="ctr">
              <a:buNone/>
              <a:defRPr/>
            </a:lvl2pPr>
            <a:lvl3pPr marL="761970" indent="0" algn="ctr">
              <a:buNone/>
              <a:defRPr/>
            </a:lvl3pPr>
            <a:lvl4pPr marL="1142954" indent="0" algn="ctr">
              <a:buNone/>
              <a:defRPr/>
            </a:lvl4pPr>
            <a:lvl5pPr marL="1523939" indent="0" algn="ctr">
              <a:buNone/>
              <a:defRPr/>
            </a:lvl5pPr>
            <a:lvl6pPr marL="1904924" indent="0" algn="ctr">
              <a:buNone/>
              <a:defRPr/>
            </a:lvl6pPr>
            <a:lvl7pPr marL="2285909" indent="0" algn="ctr">
              <a:buNone/>
              <a:defRPr/>
            </a:lvl7pPr>
            <a:lvl8pPr marL="2666893" indent="0" algn="ctr">
              <a:buNone/>
              <a:defRPr/>
            </a:lvl8pPr>
            <a:lvl9pPr marL="3047878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96574"/>
            <a:ext cx="8362950" cy="768614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96574"/>
            <a:ext cx="8362950" cy="768614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96574"/>
            <a:ext cx="8362950" cy="768614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96574"/>
            <a:ext cx="8362950" cy="768614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96574"/>
            <a:ext cx="8362950" cy="768614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96574"/>
            <a:ext cx="8362950" cy="768614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96574"/>
            <a:ext cx="8362950" cy="768614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96574"/>
            <a:ext cx="8362950" cy="768614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96574"/>
            <a:ext cx="8362950" cy="768614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96574"/>
            <a:ext cx="8362950" cy="768614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96574"/>
            <a:ext cx="8362950" cy="768614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96574"/>
            <a:ext cx="8362950" cy="768614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96574"/>
            <a:ext cx="8362950" cy="768614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96574"/>
            <a:ext cx="8362950" cy="768614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96574"/>
            <a:ext cx="8362950" cy="768614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96574"/>
            <a:ext cx="8362950" cy="768614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96574"/>
            <a:ext cx="8362950" cy="768614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96574"/>
            <a:ext cx="8362950" cy="768614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  <a:prstGeom prst="rect">
            <a:avLst/>
          </a:prstGeo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67"/>
            </a:lvl1pPr>
            <a:lvl2pPr marL="380985" indent="0">
              <a:buNone/>
              <a:defRPr sz="1500"/>
            </a:lvl2pPr>
            <a:lvl3pPr marL="761970" indent="0">
              <a:buNone/>
              <a:defRPr sz="1333"/>
            </a:lvl3pPr>
            <a:lvl4pPr marL="1142954" indent="0">
              <a:buNone/>
              <a:defRPr sz="1167"/>
            </a:lvl4pPr>
            <a:lvl5pPr marL="1523939" indent="0">
              <a:buNone/>
              <a:defRPr sz="1167"/>
            </a:lvl5pPr>
            <a:lvl6pPr marL="1904924" indent="0">
              <a:buNone/>
              <a:defRPr sz="1167"/>
            </a:lvl6pPr>
            <a:lvl7pPr marL="2285909" indent="0">
              <a:buNone/>
              <a:defRPr sz="1167"/>
            </a:lvl7pPr>
            <a:lvl8pPr marL="2666893" indent="0">
              <a:buNone/>
              <a:defRPr sz="1167"/>
            </a:lvl8pPr>
            <a:lvl9pPr marL="3047878" indent="0">
              <a:buNone/>
              <a:defRPr sz="1167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96574"/>
            <a:ext cx="8362950" cy="768614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96574"/>
            <a:ext cx="8362950" cy="768614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96574"/>
            <a:ext cx="8362950" cy="768614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96574"/>
            <a:ext cx="8362950" cy="768614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96574"/>
            <a:ext cx="8362950" cy="768614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96574"/>
            <a:ext cx="8362950" cy="768614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96574"/>
            <a:ext cx="8362950" cy="768614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96574"/>
            <a:ext cx="8362950" cy="768614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96574"/>
            <a:ext cx="8362950" cy="768614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96574"/>
            <a:ext cx="8362950" cy="768614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96574"/>
            <a:ext cx="8362950" cy="768614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96574"/>
            <a:ext cx="8362950" cy="768614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96574"/>
            <a:ext cx="8362950" cy="768614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96574"/>
            <a:ext cx="8362950" cy="768614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96574"/>
            <a:ext cx="8362950" cy="768614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96574"/>
            <a:ext cx="8362950" cy="768614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96574"/>
            <a:ext cx="8362950" cy="768614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96574"/>
            <a:ext cx="8362950" cy="768614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96574"/>
            <a:ext cx="8362950" cy="768614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96574"/>
            <a:ext cx="8362950" cy="768614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96574"/>
            <a:ext cx="8362950" cy="768614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ângulo retângulo 3"/>
          <p:cNvSpPr/>
          <p:nvPr/>
        </p:nvSpPr>
        <p:spPr>
          <a:xfrm>
            <a:off x="0" y="3886729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sz="1667" b="0"/>
          </a:p>
        </p:txBody>
      </p:sp>
      <p:grpSp>
        <p:nvGrpSpPr>
          <p:cNvPr id="5" name="Grupo 15"/>
          <p:cNvGrpSpPr>
            <a:grpSpLocks/>
          </p:cNvGrpSpPr>
          <p:nvPr/>
        </p:nvGrpSpPr>
        <p:grpSpPr bwMode="auto">
          <a:xfrm>
            <a:off x="-3175" y="4127500"/>
            <a:ext cx="9147175" cy="1592792"/>
            <a:chOff x="-3765" y="4832896"/>
            <a:chExt cx="9147765" cy="2032192"/>
          </a:xfrm>
        </p:grpSpPr>
        <p:sp>
          <p:nvSpPr>
            <p:cNvPr id="6" name="Forma livre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eaLnBrk="1" hangingPunct="1">
                <a:defRPr/>
              </a:pPr>
              <a:endParaRPr lang="en-US" sz="1667" b="0"/>
            </a:p>
          </p:txBody>
        </p:sp>
        <p:sp>
          <p:nvSpPr>
            <p:cNvPr id="7" name="Forma livre 10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sz="1667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hangingPunct="1">
                <a:defRPr/>
              </a:pPr>
              <a:endParaRPr lang="en-US" sz="1667" b="0"/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460501"/>
            <a:ext cx="7772400" cy="1524801"/>
          </a:xfrm>
        </p:spPr>
        <p:txBody>
          <a:bodyPr anchor="b"/>
          <a:lstStyle>
            <a:lvl1pPr algn="r">
              <a:defRPr sz="40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009673"/>
            <a:ext cx="7772400" cy="999753"/>
          </a:xfrm>
        </p:spPr>
        <p:txBody>
          <a:bodyPr lIns="45720" rIns="45720"/>
          <a:lstStyle>
            <a:lvl1pPr marL="0" marR="53338" indent="0" algn="r">
              <a:buNone/>
              <a:defRPr>
                <a:solidFill>
                  <a:schemeClr val="tx2"/>
                </a:solidFill>
              </a:defRPr>
            </a:lvl1pPr>
            <a:lvl2pPr marL="380985" indent="0" algn="ctr">
              <a:buNone/>
            </a:lvl2pPr>
            <a:lvl3pPr marL="761970" indent="0" algn="ctr">
              <a:buNone/>
            </a:lvl3pPr>
            <a:lvl4pPr marL="1142954" indent="0" algn="ctr">
              <a:buNone/>
            </a:lvl4pPr>
            <a:lvl5pPr marL="1523939" indent="0" algn="ctr">
              <a:buNone/>
            </a:lvl5pPr>
            <a:lvl6pPr marL="1904924" indent="0" algn="ctr">
              <a:buNone/>
            </a:lvl6pPr>
            <a:lvl7pPr marL="2285909" indent="0" algn="ctr">
              <a:buNone/>
            </a:lvl7pPr>
            <a:lvl8pPr marL="2666893" indent="0" algn="ctr">
              <a:buNone/>
            </a:lvl8pPr>
            <a:lvl9pPr marL="3047878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11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2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3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A885EE0-7903-4B51-A4C4-C584B2A916E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 3"/>
          <p:cNvSpPr>
            <a:spLocks/>
          </p:cNvSpPr>
          <p:nvPr/>
        </p:nvSpPr>
        <p:spPr bwMode="auto">
          <a:xfrm>
            <a:off x="715963" y="4168511"/>
            <a:ext cx="3802062" cy="12025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hangingPunct="1">
              <a:defRPr/>
            </a:pPr>
            <a:endParaRPr lang="en-US" sz="1667" b="0"/>
          </a:p>
        </p:txBody>
      </p:sp>
      <p:sp>
        <p:nvSpPr>
          <p:cNvPr id="5" name="Forma livre 7"/>
          <p:cNvSpPr>
            <a:spLocks/>
          </p:cNvSpPr>
          <p:nvPr/>
        </p:nvSpPr>
        <p:spPr bwMode="auto">
          <a:xfrm>
            <a:off x="-53975" y="4820708"/>
            <a:ext cx="3802063" cy="6985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 sz="1667"/>
          </a:p>
        </p:txBody>
      </p:sp>
      <p:sp>
        <p:nvSpPr>
          <p:cNvPr id="6" name="Triângulo retângulo 5"/>
          <p:cNvSpPr>
            <a:spLocks/>
          </p:cNvSpPr>
          <p:nvPr/>
        </p:nvSpPr>
        <p:spPr bwMode="auto">
          <a:xfrm>
            <a:off x="-6042" y="4826044"/>
            <a:ext cx="3402314" cy="900723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sz="1667" b="0"/>
          </a:p>
        </p:txBody>
      </p:sp>
      <p:cxnSp>
        <p:nvCxnSpPr>
          <p:cNvPr id="7" name="Conector reto 6"/>
          <p:cNvCxnSpPr/>
          <p:nvPr/>
        </p:nvCxnSpPr>
        <p:spPr>
          <a:xfrm>
            <a:off x="-9237" y="4823115"/>
            <a:ext cx="3405509" cy="90365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ivisa 7"/>
          <p:cNvSpPr/>
          <p:nvPr/>
        </p:nvSpPr>
        <p:spPr>
          <a:xfrm>
            <a:off x="3636963" y="2504282"/>
            <a:ext cx="182562" cy="1905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 sz="1667" b="0"/>
          </a:p>
        </p:txBody>
      </p:sp>
      <p:sp>
        <p:nvSpPr>
          <p:cNvPr id="9" name="Divisa 8"/>
          <p:cNvSpPr/>
          <p:nvPr/>
        </p:nvSpPr>
        <p:spPr>
          <a:xfrm>
            <a:off x="3449638" y="2504282"/>
            <a:ext cx="184150" cy="1905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 sz="1667" b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883093"/>
            <a:ext cx="7772400" cy="1524000"/>
          </a:xfrm>
        </p:spPr>
        <p:txBody>
          <a:bodyPr anchor="b"/>
          <a:lstStyle>
            <a:lvl1pPr algn="r">
              <a:buNone/>
              <a:defRPr sz="40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443093"/>
            <a:ext cx="4572000" cy="1212407"/>
          </a:xfrm>
        </p:spPr>
        <p:txBody>
          <a:bodyPr/>
          <a:lstStyle>
            <a:lvl1pPr marL="0" indent="0" algn="l">
              <a:buNone/>
              <a:defRPr sz="1917">
                <a:solidFill>
                  <a:schemeClr val="tx1"/>
                </a:solidFill>
              </a:defRPr>
            </a:lvl1pPr>
            <a:lvl2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0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2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A4901-C193-49DE-8FD6-94C6A1A80F5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8229600" cy="9525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4508500"/>
            <a:ext cx="4040188" cy="635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1667" b="1"/>
            </a:lvl2pPr>
            <a:lvl3pPr>
              <a:buNone/>
              <a:defRPr sz="1500" b="1"/>
            </a:lvl3pPr>
            <a:lvl4pPr>
              <a:buNone/>
              <a:defRPr sz="1333" b="1"/>
            </a:lvl4pPr>
            <a:lvl5pPr>
              <a:buNone/>
              <a:defRPr sz="1333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7" y="4508500"/>
            <a:ext cx="4041775" cy="635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1667" b="1"/>
            </a:lvl2pPr>
            <a:lvl3pPr>
              <a:buNone/>
              <a:defRPr sz="1500" b="1"/>
            </a:lvl3pPr>
            <a:lvl4pPr>
              <a:buNone/>
              <a:defRPr sz="1333" b="1"/>
            </a:lvl4pPr>
            <a:lvl5pPr>
              <a:buNone/>
              <a:defRPr sz="1333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203579"/>
            <a:ext cx="4040188" cy="328480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203579"/>
            <a:ext cx="4041775" cy="328480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C797B-B71F-41BA-87F9-918D2C432AD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064000"/>
            <a:ext cx="7481776" cy="3810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083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4462585"/>
            <a:ext cx="3974592" cy="762000"/>
          </a:xfrm>
        </p:spPr>
        <p:txBody>
          <a:bodyPr/>
          <a:lstStyle>
            <a:lvl1pPr marL="0" indent="0" algn="r">
              <a:buNone/>
              <a:defRPr sz="1333"/>
            </a:lvl1pPr>
            <a:lvl2pPr>
              <a:buNone/>
              <a:defRPr sz="1000"/>
            </a:lvl2pPr>
            <a:lvl3pPr>
              <a:buNone/>
              <a:defRPr sz="833"/>
            </a:lvl3pPr>
            <a:lvl4pPr>
              <a:buNone/>
              <a:defRPr sz="750"/>
            </a:lvl4pPr>
            <a:lvl5pPr>
              <a:buNone/>
              <a:defRPr sz="75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28600"/>
            <a:ext cx="7479792" cy="3810000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46017-A888-442F-AF38-33DA180D019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4"/>
          <p:cNvSpPr>
            <a:spLocks/>
          </p:cNvSpPr>
          <p:nvPr/>
        </p:nvSpPr>
        <p:spPr bwMode="auto">
          <a:xfrm>
            <a:off x="715963" y="4168511"/>
            <a:ext cx="3802062" cy="12025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hangingPunct="1">
              <a:defRPr/>
            </a:pPr>
            <a:endParaRPr lang="en-US" sz="1667" b="0"/>
          </a:p>
        </p:txBody>
      </p:sp>
      <p:sp>
        <p:nvSpPr>
          <p:cNvPr id="6" name="Forma livre 7"/>
          <p:cNvSpPr>
            <a:spLocks/>
          </p:cNvSpPr>
          <p:nvPr/>
        </p:nvSpPr>
        <p:spPr bwMode="auto">
          <a:xfrm>
            <a:off x="-53975" y="4820708"/>
            <a:ext cx="3802063" cy="6985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 sz="1667"/>
          </a:p>
        </p:txBody>
      </p:sp>
      <p:sp>
        <p:nvSpPr>
          <p:cNvPr id="7" name="Triângulo retângulo 6"/>
          <p:cNvSpPr>
            <a:spLocks/>
          </p:cNvSpPr>
          <p:nvPr/>
        </p:nvSpPr>
        <p:spPr bwMode="auto">
          <a:xfrm>
            <a:off x="-6042" y="4826044"/>
            <a:ext cx="3402314" cy="900723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sz="1667" b="0"/>
          </a:p>
        </p:txBody>
      </p:sp>
      <p:cxnSp>
        <p:nvCxnSpPr>
          <p:cNvPr id="8" name="Conector reto 7"/>
          <p:cNvCxnSpPr/>
          <p:nvPr/>
        </p:nvCxnSpPr>
        <p:spPr>
          <a:xfrm>
            <a:off x="-9237" y="4823115"/>
            <a:ext cx="3405509" cy="90365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ivisa 8"/>
          <p:cNvSpPr/>
          <p:nvPr/>
        </p:nvSpPr>
        <p:spPr>
          <a:xfrm>
            <a:off x="8664576" y="4156604"/>
            <a:ext cx="182563" cy="1905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 sz="1667" b="0"/>
          </a:p>
        </p:txBody>
      </p:sp>
      <p:sp>
        <p:nvSpPr>
          <p:cNvPr id="10" name="Divisa 9"/>
          <p:cNvSpPr/>
          <p:nvPr/>
        </p:nvSpPr>
        <p:spPr>
          <a:xfrm>
            <a:off x="8477251" y="4156604"/>
            <a:ext cx="182563" cy="1905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 sz="1667" b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4536169"/>
            <a:ext cx="7162800" cy="540193"/>
          </a:xfrm>
          <a:noFill/>
        </p:spPr>
        <p:txBody>
          <a:bodyPr tIns="0"/>
          <a:lstStyle>
            <a:lvl1pPr marL="0" marR="15239" indent="0" algn="r">
              <a:buNone/>
              <a:defRPr sz="1167"/>
            </a:lvl1pPr>
            <a:lvl2pPr>
              <a:defRPr sz="1000"/>
            </a:lvl2pPr>
            <a:lvl3pPr>
              <a:defRPr sz="833"/>
            </a:lvl3pPr>
            <a:lvl4pPr>
              <a:defRPr sz="750"/>
            </a:lvl4pPr>
            <a:lvl5pPr>
              <a:defRPr sz="75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58307"/>
            <a:ext cx="8686800" cy="36576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667"/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054269"/>
            <a:ext cx="8075432" cy="468893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5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1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2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3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871F7-ECA1-4353-AE9F-70101185B5F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08080"/>
            </a:gs>
            <a:gs pos="3999">
              <a:srgbClr val="FFFFFF"/>
            </a:gs>
            <a:gs pos="100000">
              <a:srgbClr val="DDDDD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_brasil-pais-de-todos"/>
          <p:cNvPicPr>
            <a:picLocks noChangeAspect="1" noChangeArrowheads="1"/>
          </p:cNvPicPr>
          <p:nvPr/>
        </p:nvPicPr>
        <p:blipFill>
          <a:blip r:embed="rId52"/>
          <a:srcRect t="844"/>
          <a:stretch>
            <a:fillRect/>
          </a:stretch>
        </p:blipFill>
        <p:spPr bwMode="auto">
          <a:xfrm>
            <a:off x="7648576" y="231511"/>
            <a:ext cx="1368425" cy="40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8788209" y="5454386"/>
            <a:ext cx="20358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defRPr/>
            </a:pPr>
            <a:fld id="{E16C9582-F317-4624-A587-58BAE6473244}" type="slidenum">
              <a:rPr lang="pt-BR" altLang="pt-BR" sz="1000" b="0" smtClean="0">
                <a:latin typeface="Arial" charset="0"/>
              </a:rPr>
              <a:pPr algn="ctr" eaLnBrk="1" hangingPunct="1">
                <a:defRPr/>
              </a:pPr>
              <a:t>‹nº›</a:t>
            </a:fld>
            <a:endParaRPr lang="pt-BR" altLang="pt-BR" sz="1000" b="0" smtClean="0">
              <a:latin typeface="Arial" charset="0"/>
            </a:endParaRPr>
          </a:p>
        </p:txBody>
      </p:sp>
      <p:pic>
        <p:nvPicPr>
          <p:cNvPr id="1028" name="Picture 4" descr="cabecalho"/>
          <p:cNvPicPr>
            <a:picLocks noChangeAspect="1" noChangeArrowheads="1"/>
          </p:cNvPicPr>
          <p:nvPr/>
        </p:nvPicPr>
        <p:blipFill>
          <a:blip r:embed="rId53"/>
          <a:srcRect t="89444"/>
          <a:stretch>
            <a:fillRect/>
          </a:stretch>
        </p:blipFill>
        <p:spPr bwMode="auto">
          <a:xfrm>
            <a:off x="1" y="5677958"/>
            <a:ext cx="9140825" cy="5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0" y="0"/>
            <a:ext cx="9144000" cy="719667"/>
            <a:chOff x="0" y="0"/>
            <a:chExt cx="5760" cy="544"/>
          </a:xfrm>
        </p:grpSpPr>
        <p:pic>
          <p:nvPicPr>
            <p:cNvPr id="1030" name="Picture 6" descr="cabecalho"/>
            <p:cNvPicPr>
              <a:picLocks noChangeAspect="1" noChangeArrowheads="1"/>
            </p:cNvPicPr>
            <p:nvPr userDrawn="1"/>
          </p:nvPicPr>
          <p:blipFill>
            <a:blip r:embed="rId53"/>
            <a:srcRect/>
            <a:stretch>
              <a:fillRect/>
            </a:stretch>
          </p:blipFill>
          <p:spPr bwMode="auto">
            <a:xfrm>
              <a:off x="0" y="4"/>
              <a:ext cx="576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7" descr="cabecalho"/>
            <p:cNvPicPr>
              <a:picLocks noChangeAspect="1" noChangeArrowheads="1"/>
            </p:cNvPicPr>
            <p:nvPr userDrawn="1"/>
          </p:nvPicPr>
          <p:blipFill>
            <a:blip r:embed="rId53"/>
            <a:srcRect l="62222" r="15729"/>
            <a:stretch>
              <a:fillRect/>
            </a:stretch>
          </p:blipFill>
          <p:spPr bwMode="auto">
            <a:xfrm>
              <a:off x="4490" y="0"/>
              <a:ext cx="127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4" r:id="rId1"/>
    <p:sldLayoutId id="2147484485" r:id="rId2"/>
    <p:sldLayoutId id="2147484486" r:id="rId3"/>
    <p:sldLayoutId id="2147484487" r:id="rId4"/>
    <p:sldLayoutId id="2147484488" r:id="rId5"/>
    <p:sldLayoutId id="2147484489" r:id="rId6"/>
    <p:sldLayoutId id="2147484490" r:id="rId7"/>
    <p:sldLayoutId id="2147484491" r:id="rId8"/>
    <p:sldLayoutId id="2147484492" r:id="rId9"/>
    <p:sldLayoutId id="2147484493" r:id="rId10"/>
    <p:sldLayoutId id="2147484494" r:id="rId11"/>
    <p:sldLayoutId id="2147484495" r:id="rId12"/>
    <p:sldLayoutId id="2147484496" r:id="rId13"/>
    <p:sldLayoutId id="2147484497" r:id="rId14"/>
    <p:sldLayoutId id="2147484498" r:id="rId15"/>
    <p:sldLayoutId id="2147484499" r:id="rId16"/>
    <p:sldLayoutId id="2147484500" r:id="rId17"/>
    <p:sldLayoutId id="2147484501" r:id="rId18"/>
    <p:sldLayoutId id="2147484502" r:id="rId19"/>
    <p:sldLayoutId id="2147484503" r:id="rId20"/>
    <p:sldLayoutId id="2147484504" r:id="rId21"/>
    <p:sldLayoutId id="2147484505" r:id="rId22"/>
    <p:sldLayoutId id="2147484506" r:id="rId23"/>
    <p:sldLayoutId id="2147484507" r:id="rId24"/>
    <p:sldLayoutId id="2147484508" r:id="rId25"/>
    <p:sldLayoutId id="2147484509" r:id="rId26"/>
    <p:sldLayoutId id="2147484510" r:id="rId27"/>
    <p:sldLayoutId id="2147484511" r:id="rId28"/>
    <p:sldLayoutId id="2147484512" r:id="rId29"/>
    <p:sldLayoutId id="2147484513" r:id="rId30"/>
    <p:sldLayoutId id="2147484514" r:id="rId31"/>
    <p:sldLayoutId id="2147484515" r:id="rId32"/>
    <p:sldLayoutId id="2147484516" r:id="rId33"/>
    <p:sldLayoutId id="2147484517" r:id="rId34"/>
    <p:sldLayoutId id="2147484518" r:id="rId35"/>
    <p:sldLayoutId id="2147484519" r:id="rId36"/>
    <p:sldLayoutId id="2147484520" r:id="rId37"/>
    <p:sldLayoutId id="2147484521" r:id="rId38"/>
    <p:sldLayoutId id="2147484522" r:id="rId39"/>
    <p:sldLayoutId id="2147484523" r:id="rId40"/>
    <p:sldLayoutId id="2147484524" r:id="rId41"/>
    <p:sldLayoutId id="2147484525" r:id="rId42"/>
    <p:sldLayoutId id="2147484526" r:id="rId43"/>
    <p:sldLayoutId id="2147484527" r:id="rId44"/>
    <p:sldLayoutId id="2147484528" r:id="rId45"/>
    <p:sldLayoutId id="2147484529" r:id="rId46"/>
    <p:sldLayoutId id="2147484530" r:id="rId47"/>
    <p:sldLayoutId id="2147484531" r:id="rId48"/>
    <p:sldLayoutId id="2147484532" r:id="rId49"/>
    <p:sldLayoutId id="2147484534" r:id="rId50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itchFamily="18" charset="0"/>
        </a:defRPr>
      </a:lvl5pPr>
      <a:lvl6pPr marL="380985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itchFamily="18" charset="0"/>
        </a:defRPr>
      </a:lvl6pPr>
      <a:lvl7pPr marL="761970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itchFamily="18" charset="0"/>
        </a:defRPr>
      </a:lvl7pPr>
      <a:lvl8pPr marL="1142954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itchFamily="18" charset="0"/>
        </a:defRPr>
      </a:lvl8pPr>
      <a:lvl9pPr marL="1523939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itchFamily="18" charset="0"/>
        </a:defRPr>
      </a:lvl9pPr>
    </p:titleStyle>
    <p:bodyStyle>
      <a:lvl1pPr marL="285739" indent="-285739" algn="l" rtl="0" eaLnBrk="0" fontAlgn="base" hangingPunct="0">
        <a:spcBef>
          <a:spcPct val="20000"/>
        </a:spcBef>
        <a:spcAft>
          <a:spcPct val="0"/>
        </a:spcAft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hangingPunct="0">
        <a:spcBef>
          <a:spcPct val="20000"/>
        </a:spcBef>
        <a:spcAft>
          <a:spcPct val="0"/>
        </a:spcAft>
        <a:buChar char="–"/>
        <a:defRPr sz="2333">
          <a:solidFill>
            <a:schemeClr val="tx1"/>
          </a:solidFill>
          <a:latin typeface="+mn-lt"/>
        </a:defRPr>
      </a:lvl2pPr>
      <a:lvl3pPr marL="952462" indent="-190492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33447" indent="-190492" algn="l" rtl="0" eaLnBrk="0" fontAlgn="base" hangingPunct="0">
        <a:spcBef>
          <a:spcPct val="20000"/>
        </a:spcBef>
        <a:spcAft>
          <a:spcPct val="0"/>
        </a:spcAft>
        <a:buChar char="–"/>
        <a:defRPr sz="1667">
          <a:solidFill>
            <a:schemeClr val="tx1"/>
          </a:solidFill>
          <a:latin typeface="+mn-lt"/>
        </a:defRPr>
      </a:lvl4pPr>
      <a:lvl5pPr marL="1714431" indent="-190492" algn="l" rtl="0" eaLnBrk="0" fontAlgn="base" hangingPunct="0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5pPr>
      <a:lvl6pPr marL="2095416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6pPr>
      <a:lvl7pPr marL="2476401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7pPr>
      <a:lvl8pPr marL="2857386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8pPr>
      <a:lvl9pPr marL="3238370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D4A13"/>
            </a:gs>
            <a:gs pos="3999">
              <a:srgbClr val="FFFFFF"/>
            </a:gs>
            <a:gs pos="100000">
              <a:srgbClr val="FF832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2051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57200" y="1234282"/>
            <a:ext cx="8229600" cy="377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23" name="Espaço Reservado para Data 4"/>
          <p:cNvSpPr>
            <a:spLocks noGrp="1"/>
          </p:cNvSpPr>
          <p:nvPr>
            <p:ph type="dt" sz="half" idx="2"/>
          </p:nvPr>
        </p:nvSpPr>
        <p:spPr>
          <a:xfrm>
            <a:off x="6727825" y="5340615"/>
            <a:ext cx="1919288" cy="304271"/>
          </a:xfrm>
          <a:prstGeom prst="rect">
            <a:avLst/>
          </a:prstGeom>
        </p:spPr>
        <p:txBody>
          <a:bodyPr vert="horz" anchor="b"/>
          <a:lstStyle>
            <a:lvl1pPr eaLnBrk="1" hangingPunct="1">
              <a:defRPr sz="833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24" name="Espaço Reservado para Rodapé 5"/>
          <p:cNvSpPr>
            <a:spLocks noGrp="1"/>
          </p:cNvSpPr>
          <p:nvPr>
            <p:ph type="ftr" sz="quarter" idx="3"/>
          </p:nvPr>
        </p:nvSpPr>
        <p:spPr>
          <a:xfrm>
            <a:off x="4379913" y="5340615"/>
            <a:ext cx="2351087" cy="304271"/>
          </a:xfrm>
          <a:prstGeom prst="rect">
            <a:avLst/>
          </a:prstGeom>
        </p:spPr>
        <p:txBody>
          <a:bodyPr vert="horz" anchor="b"/>
          <a:lstStyle>
            <a:lvl1pPr algn="r" eaLnBrk="1" hangingPunct="1">
              <a:defRPr sz="833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25" name="Espaço Reservado para Número de Slide 6"/>
          <p:cNvSpPr>
            <a:spLocks noGrp="1"/>
          </p:cNvSpPr>
          <p:nvPr>
            <p:ph type="sldNum" sz="quarter" idx="4"/>
          </p:nvPr>
        </p:nvSpPr>
        <p:spPr>
          <a:xfrm>
            <a:off x="8647113" y="5340615"/>
            <a:ext cx="366712" cy="30427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33" b="0"/>
            </a:lvl1pPr>
          </a:lstStyle>
          <a:p>
            <a:pPr>
              <a:defRPr/>
            </a:pPr>
            <a:fld id="{6D8CE7C2-7712-46BD-8962-C331FDCC0B9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37" r:id="rId1"/>
    <p:sldLayoutId id="2147484538" r:id="rId2"/>
    <p:sldLayoutId id="2147484535" r:id="rId3"/>
    <p:sldLayoutId id="2147484536" r:id="rId4"/>
    <p:sldLayoutId id="2147484539" r:id="rId5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17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17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17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17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17" b="1">
          <a:solidFill>
            <a:schemeClr val="tx2"/>
          </a:solidFill>
          <a:latin typeface="Arial" charset="0"/>
        </a:defRPr>
      </a:lvl5pPr>
      <a:lvl6pPr marL="380985" algn="l" rtl="0" fontAlgn="base">
        <a:spcBef>
          <a:spcPct val="0"/>
        </a:spcBef>
        <a:spcAft>
          <a:spcPct val="0"/>
        </a:spcAft>
        <a:defRPr sz="3417" b="1">
          <a:solidFill>
            <a:schemeClr val="tx2"/>
          </a:solidFill>
          <a:latin typeface="Lucida Sans Unicode" pitchFamily="34" charset="0"/>
        </a:defRPr>
      </a:lvl6pPr>
      <a:lvl7pPr marL="761970" algn="l" rtl="0" fontAlgn="base">
        <a:spcBef>
          <a:spcPct val="0"/>
        </a:spcBef>
        <a:spcAft>
          <a:spcPct val="0"/>
        </a:spcAft>
        <a:defRPr sz="3417" b="1">
          <a:solidFill>
            <a:schemeClr val="tx2"/>
          </a:solidFill>
          <a:latin typeface="Lucida Sans Unicode" pitchFamily="34" charset="0"/>
        </a:defRPr>
      </a:lvl7pPr>
      <a:lvl8pPr marL="1142954" algn="l" rtl="0" fontAlgn="base">
        <a:spcBef>
          <a:spcPct val="0"/>
        </a:spcBef>
        <a:spcAft>
          <a:spcPct val="0"/>
        </a:spcAft>
        <a:defRPr sz="3417" b="1">
          <a:solidFill>
            <a:schemeClr val="tx2"/>
          </a:solidFill>
          <a:latin typeface="Lucida Sans Unicode" pitchFamily="34" charset="0"/>
        </a:defRPr>
      </a:lvl8pPr>
      <a:lvl9pPr marL="1523939" algn="l" rtl="0" fontAlgn="base">
        <a:spcBef>
          <a:spcPct val="0"/>
        </a:spcBef>
        <a:spcAft>
          <a:spcPct val="0"/>
        </a:spcAft>
        <a:defRPr sz="3417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04259" indent="-212981" algn="l" rtl="0" eaLnBrk="0" fontAlgn="base" hangingPunct="0">
        <a:spcBef>
          <a:spcPts val="333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25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517240" indent="-190492" algn="l" rtl="0" eaLnBrk="0" fontAlgn="base" hangingPunct="0">
        <a:spcBef>
          <a:spcPts val="271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1917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715670" indent="-190492" algn="l" rtl="0" eaLnBrk="0" fontAlgn="base" hangingPunct="0">
        <a:spcBef>
          <a:spcPts val="292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175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952462" indent="-190492" algn="l" rtl="0" eaLnBrk="0" fontAlgn="base" hangingPunct="0">
        <a:spcBef>
          <a:spcPts val="292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583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142954" indent="-190492" algn="l" rtl="0" eaLnBrk="0" fontAlgn="base" hangingPunct="0">
        <a:spcBef>
          <a:spcPts val="292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333447" indent="-190492" algn="l" rtl="0" eaLnBrk="1" latinLnBrk="0" hangingPunct="1">
        <a:spcBef>
          <a:spcPts val="292"/>
        </a:spcBef>
        <a:buClr>
          <a:schemeClr val="accent3"/>
        </a:buClr>
        <a:buFont typeface="Wingdings 2"/>
        <a:buChar char="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523939" indent="-190492" algn="l" rtl="0" eaLnBrk="1" latinLnBrk="0" hangingPunct="1">
        <a:spcBef>
          <a:spcPts val="292"/>
        </a:spcBef>
        <a:buClr>
          <a:schemeClr val="accent3"/>
        </a:buClr>
        <a:buFont typeface="Wingdings 2"/>
        <a:buChar char=""/>
        <a:defRPr kumimoji="0"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1714431" indent="-190492" algn="l" rtl="0" eaLnBrk="1" latinLnBrk="0" hangingPunct="1">
        <a:spcBef>
          <a:spcPts val="292"/>
        </a:spcBef>
        <a:buClr>
          <a:schemeClr val="accent3"/>
        </a:buClr>
        <a:buFont typeface="Wingdings 2"/>
        <a:buChar char=""/>
        <a:defRPr kumimoji="0"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1904924" indent="-190492" algn="l" rtl="0" eaLnBrk="1" latinLnBrk="0" hangingPunct="1">
        <a:spcBef>
          <a:spcPts val="292"/>
        </a:spcBef>
        <a:buClr>
          <a:schemeClr val="accent3"/>
        </a:buClr>
        <a:buFont typeface="Wingdings 2"/>
        <a:buChar char=""/>
        <a:defRPr kumimoji="0" sz="1333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pt-BR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../PCASP/NOTA-T&#201;CNICA-CONJUNTA-STN-SPPS-01.2014.pdf" TargetMode="Externa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Excel_97-20031.xls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Excel_97-20032.xls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Excel_97-20033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Excel_97-20034.xls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Excel_97-20035.xls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file:///F:\PCASP\PCASP%20RPPS%20ADEQUADO%20AO%20ANEXO%20III%20DA%20IPC%2000%20STN.xls" TargetMode="External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Excel_97-20036.xls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Excel_97-20037.xls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Excel_97-20038.xls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Excel_97-20039.xls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Excel_97-200310.xls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8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872034" y="4599223"/>
            <a:ext cx="3041654" cy="3585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00" b="0" i="1" kern="0" dirty="0"/>
              <a:t>Por Otoni Gonçalves Guimarães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784990" y="5099845"/>
            <a:ext cx="264527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00" b="0" kern="0" dirty="0">
                <a:solidFill>
                  <a:srgbClr val="000000"/>
                </a:solidFill>
                <a:latin typeface="+mn-lt"/>
              </a:rPr>
              <a:t>Natal- RN, 18 de junho de 2015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62000" y="2976563"/>
            <a:ext cx="7620000" cy="14773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3000" dirty="0"/>
              <a:t>Contabilidade </a:t>
            </a:r>
            <a:r>
              <a:rPr lang="pt-BR" sz="2667" dirty="0"/>
              <a:t>Pública</a:t>
            </a:r>
            <a:r>
              <a:rPr lang="pt-BR" sz="3000" dirty="0"/>
              <a:t> </a:t>
            </a:r>
            <a:endParaRPr lang="pt-BR" sz="3000" dirty="0"/>
          </a:p>
          <a:p>
            <a:pPr algn="ctr">
              <a:defRPr/>
            </a:pPr>
            <a:r>
              <a:rPr lang="pt-BR" sz="3000" dirty="0"/>
              <a:t>&amp; </a:t>
            </a:r>
          </a:p>
          <a:p>
            <a:pPr algn="ctr">
              <a:defRPr/>
            </a:pPr>
            <a:r>
              <a:rPr lang="pt-BR" sz="3000" dirty="0"/>
              <a:t>Plano </a:t>
            </a:r>
            <a:r>
              <a:rPr lang="pt-BR" sz="3000" dirty="0"/>
              <a:t>de </a:t>
            </a:r>
            <a:r>
              <a:rPr lang="pt-BR" sz="3000" dirty="0"/>
              <a:t>Contas RPPS</a:t>
            </a:r>
            <a:endParaRPr lang="pt-BR" sz="3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parajita" pitchFamily="34" charset="0"/>
            </a:endParaRPr>
          </a:p>
        </p:txBody>
      </p:sp>
      <p:pic>
        <p:nvPicPr>
          <p:cNvPr id="6152" name="Picture 8" descr="C:\Users\Neto\Pictures\img_destaque_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714360"/>
            <a:ext cx="7620000" cy="25598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1391708" y="849499"/>
            <a:ext cx="6420115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1667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Estrutura Básica do PCASP (por classe e grupo de contas)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851959" y="1311011"/>
          <a:ext cx="7440083" cy="4366948"/>
        </p:xfrm>
        <a:graphic>
          <a:graphicData uri="http://schemas.openxmlformats.org/drawingml/2006/table">
            <a:tbl>
              <a:tblPr firstRow="1" firstCol="1" bandRow="1"/>
              <a:tblGrid>
                <a:gridCol w="3784758"/>
                <a:gridCol w="3655325"/>
              </a:tblGrid>
              <a:tr h="701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 – Ativo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1.1 - Ativo Circulante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1.2 - Ativo Não Circulante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34" marR="38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 – Passivo e Patrimônio Líquido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2.1 - Passivo Circulante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2.2 - Passivo Não Circulante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2.3 - Patrimônio Líquido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34" marR="38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77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 – Variação Patrimonial Diminutiva - </a:t>
                      </a:r>
                      <a:r>
                        <a:rPr lang="pt-BR" sz="10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VPD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3.1 - Pessoal e Encargos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3.2 - Benefícios Previdenciários </a:t>
                      </a:r>
                      <a:r>
                        <a:rPr lang="pt-BR" sz="10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e Assistenciais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3.3 - Uso de Bens, Serviços e Consumo de Capital Fixo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3.4 - Variações Patrimoniais Diminutivas Financeiras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3.5 - Transferências Concedidas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3.6 - Desvalorização e Perda de Ativos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3.7 - Tributárias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3.9 - Outras Variações </a:t>
                      </a:r>
                      <a:r>
                        <a:rPr lang="pt-BR" sz="10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Patrimoniais Diminutivas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34" marR="38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 – Variação Patrimonial Aumentativa - </a:t>
                      </a:r>
                      <a:r>
                        <a:rPr lang="pt-BR" sz="10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VPA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4.1 - Impostos, Taxas e Contribuições de Melhoria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4.2 - Contribuições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4.3 - Exploração e venda de </a:t>
                      </a:r>
                      <a:r>
                        <a:rPr lang="pt-BR" sz="10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bens, serviços </a:t>
                      </a:r>
                      <a:r>
                        <a:rPr lang="pt-BR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 direitos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4.4 - Variações Patrimoniais Aumentativas Financeiras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4.5 - Transferências Recebidas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4.6 - Valorização e Ganhos com Ativos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4.9 - Outras Variações </a:t>
                      </a:r>
                      <a:r>
                        <a:rPr lang="pt-BR" sz="10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Patrimoniais Aumentativas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34" marR="38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03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5 – Controles da Aprovação </a:t>
                      </a:r>
                      <a:r>
                        <a:rPr lang="pt-BR" sz="10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do Planejamento </a:t>
                      </a:r>
                      <a:r>
                        <a:rPr lang="pt-BR" sz="1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 Orçamento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5.1 - Planejamento Aprovado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5.2 - Orçamento Aprovado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5.3 - Inscrição de Restos a Pagar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34" marR="38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 – Controles da Execução </a:t>
                      </a:r>
                      <a:r>
                        <a:rPr lang="pt-BR" sz="10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do Planejamento </a:t>
                      </a:r>
                      <a:r>
                        <a:rPr lang="pt-BR" sz="1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 Orçamento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6.1 - Execução do Planejamento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6.2 - Execução do Orçamento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6.3 - Execução de Restos a Pagar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34" marR="38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85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7 – Controles Devedores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7.1 - Atos Potenciais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7.2 - Administração Financeira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7.3 - Dívida Ativa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7.4 - Riscos Fiscais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7.8 - Custos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7.9 - Outros Controles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34" marR="38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 – Controles Credores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8.1 - Execução dos Atos Potenciais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8.2 - Execução da </a:t>
                      </a:r>
                      <a:r>
                        <a:rPr lang="pt-BR" sz="10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Administração Financeira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8.3 - Execução da Dívida Ativa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8.4 - Execução dos Riscos Fiscais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8.8 - Apuração de Custos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8.9 - Outros Controles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34" marR="38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1391708" y="969884"/>
            <a:ext cx="6420115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1667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Aspectos Contábeis do Plano de Contas, incluindo os RPPS</a:t>
            </a:r>
          </a:p>
        </p:txBody>
      </p:sp>
      <p:sp>
        <p:nvSpPr>
          <p:cNvPr id="6" name="Retângulo 5"/>
          <p:cNvSpPr/>
          <p:nvPr/>
        </p:nvSpPr>
        <p:spPr>
          <a:xfrm>
            <a:off x="968376" y="1537230"/>
            <a:ext cx="7204604" cy="317086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1667" dirty="0">
                <a:latin typeface="+mn-lt"/>
              </a:rPr>
              <a:t>Aspecto Orçamentário </a:t>
            </a:r>
          </a:p>
          <a:p>
            <a:pPr algn="just">
              <a:defRPr/>
            </a:pPr>
            <a:endParaRPr lang="pt-BR" sz="1667" dirty="0">
              <a:latin typeface="+mn-lt"/>
            </a:endParaRPr>
          </a:p>
          <a:p>
            <a:pPr algn="just">
              <a:defRPr/>
            </a:pPr>
            <a:r>
              <a:rPr lang="pt-BR" sz="1667" dirty="0">
                <a:latin typeface="+mn-lt"/>
              </a:rPr>
              <a:t>Compreende o registro e a evidenciação do orçamento público, tanto quanto à aprovação e quanto à sua execução. </a:t>
            </a:r>
          </a:p>
          <a:p>
            <a:pPr algn="just">
              <a:defRPr/>
            </a:pPr>
            <a:endParaRPr lang="pt-BR" sz="1667" dirty="0">
              <a:latin typeface="+mn-lt"/>
            </a:endParaRPr>
          </a:p>
          <a:p>
            <a:pPr algn="just">
              <a:defRPr/>
            </a:pPr>
            <a:r>
              <a:rPr lang="pt-BR" sz="1667" dirty="0">
                <a:latin typeface="+mn-lt"/>
              </a:rPr>
              <a:t>O Relatório Resumido da Execução Orçamentária (Balanço Orçamentário e demais demonstrativos) representa o principal instrumento para refletir esse aspecto. </a:t>
            </a:r>
          </a:p>
          <a:p>
            <a:pPr algn="just">
              <a:defRPr/>
            </a:pPr>
            <a:endParaRPr lang="pt-BR" sz="1667" dirty="0">
              <a:latin typeface="+mn-lt"/>
            </a:endParaRPr>
          </a:p>
          <a:p>
            <a:pPr algn="just">
              <a:defRPr/>
            </a:pPr>
            <a:r>
              <a:rPr lang="pt-BR" sz="1667" dirty="0">
                <a:latin typeface="+mn-lt"/>
              </a:rPr>
              <a:t>O resultado orçamentário é apurado pela diferença entre as receitas (orçamentárias) arrecadadas e as despesas (orçamentárias) empenhadas (art. 35 da lei nº 4.320/1964). 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1391708" y="909030"/>
            <a:ext cx="6420115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1667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Aspectos Contábeis do Plano de Contas, incluindo os RPPS</a:t>
            </a:r>
          </a:p>
        </p:txBody>
      </p:sp>
      <p:sp>
        <p:nvSpPr>
          <p:cNvPr id="7" name="Retângulo 6"/>
          <p:cNvSpPr/>
          <p:nvPr/>
        </p:nvSpPr>
        <p:spPr>
          <a:xfrm>
            <a:off x="911491" y="1557073"/>
            <a:ext cx="7261489" cy="41970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1667" dirty="0">
                <a:latin typeface="+mj-lt"/>
              </a:rPr>
              <a:t>Aspecto Patrimonial</a:t>
            </a:r>
          </a:p>
          <a:p>
            <a:pPr algn="just">
              <a:defRPr/>
            </a:pPr>
            <a:r>
              <a:rPr lang="pt-BR" sz="1667" dirty="0">
                <a:latin typeface="+mj-lt"/>
              </a:rPr>
              <a:t> </a:t>
            </a:r>
          </a:p>
          <a:p>
            <a:pPr algn="just">
              <a:defRPr/>
            </a:pPr>
            <a:r>
              <a:rPr lang="pt-BR" sz="1667" dirty="0">
                <a:latin typeface="+mj-lt"/>
              </a:rPr>
              <a:t>Compreende o registro e a evidenciação da composição patrimonial do ente público (art. 85, 89, 100 e 104 da lei nº 4.320/1964). </a:t>
            </a:r>
          </a:p>
          <a:p>
            <a:pPr algn="just">
              <a:defRPr/>
            </a:pPr>
            <a:endParaRPr lang="pt-BR" sz="1667" dirty="0">
              <a:latin typeface="+mj-lt"/>
            </a:endParaRPr>
          </a:p>
          <a:p>
            <a:pPr algn="just">
              <a:defRPr/>
            </a:pPr>
            <a:r>
              <a:rPr lang="pt-BR" sz="1667" dirty="0">
                <a:latin typeface="+mj-lt"/>
              </a:rPr>
              <a:t>Devem ser atendidos os princípios e normas contábeis voltados para o reconhecimento, mensuração e evidenciação dos ativos e passivos e de suas variações patrimoniais. </a:t>
            </a:r>
          </a:p>
          <a:p>
            <a:pPr algn="just">
              <a:defRPr/>
            </a:pPr>
            <a:endParaRPr lang="pt-BR" sz="1667" dirty="0">
              <a:latin typeface="+mj-lt"/>
            </a:endParaRPr>
          </a:p>
          <a:p>
            <a:pPr algn="just">
              <a:defRPr/>
            </a:pPr>
            <a:r>
              <a:rPr lang="pt-BR" sz="1667" dirty="0">
                <a:latin typeface="+mj-lt"/>
              </a:rPr>
              <a:t>O Balanço Patrimonial e a Demonstração das Variações Patrimoniais representam os principais instrumentos para refletir esse aspecto. </a:t>
            </a:r>
          </a:p>
          <a:p>
            <a:pPr algn="just">
              <a:defRPr/>
            </a:pPr>
            <a:endParaRPr lang="pt-BR" sz="1667" dirty="0">
              <a:latin typeface="+mj-lt"/>
            </a:endParaRPr>
          </a:p>
          <a:p>
            <a:pPr algn="just">
              <a:defRPr/>
            </a:pPr>
            <a:r>
              <a:rPr lang="pt-BR" sz="1667" dirty="0">
                <a:latin typeface="+mj-lt"/>
              </a:rPr>
              <a:t>O resultado patrimonial é apurado pela diferença entre as variações patrimoniais aumentativas e diminutivas, registradas segundo os princípios da competência e oportunidade. (</a:t>
            </a:r>
            <a:r>
              <a:rPr lang="pt-BR" sz="1667" i="1" dirty="0">
                <a:latin typeface="+mj-lt"/>
              </a:rPr>
              <a:t>principal foco da convergência às normas internacionais de contabilidade aplicada ao setor público</a:t>
            </a:r>
            <a:r>
              <a:rPr lang="pt-BR" sz="1667" dirty="0">
                <a:latin typeface="+mj-lt"/>
              </a:rPr>
              <a:t>).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1391708" y="909030"/>
            <a:ext cx="6420115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1667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Aspectos Contábeis do Plano de Contas, incluindo os RPPS</a:t>
            </a:r>
          </a:p>
        </p:txBody>
      </p:sp>
      <p:sp>
        <p:nvSpPr>
          <p:cNvPr id="2" name="Retângulo 1"/>
          <p:cNvSpPr/>
          <p:nvPr/>
        </p:nvSpPr>
        <p:spPr>
          <a:xfrm>
            <a:off x="968375" y="1537229"/>
            <a:ext cx="7264136" cy="36839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1667" dirty="0">
                <a:latin typeface="+mn-lt"/>
              </a:rPr>
              <a:t>Aspecto Fiscal </a:t>
            </a:r>
          </a:p>
          <a:p>
            <a:pPr algn="just">
              <a:defRPr/>
            </a:pPr>
            <a:endParaRPr lang="pt-BR" sz="1667" dirty="0">
              <a:latin typeface="+mn-lt"/>
            </a:endParaRPr>
          </a:p>
          <a:p>
            <a:pPr algn="just">
              <a:defRPr/>
            </a:pPr>
            <a:r>
              <a:rPr lang="pt-BR" sz="1667" dirty="0">
                <a:latin typeface="+mn-lt"/>
              </a:rPr>
              <a:t>Diz respeito à apuração e evidenciação, por meio da contabilidade, dos indicadores estabelecidos pela Lei Complementar nº 101/2000, por exemplo, o limite da despesa com pessoal, das operações de crédito e da dívida consolidada, além da apuração da disponibilidade de caixa, do resultado primário e do nominal.</a:t>
            </a:r>
          </a:p>
          <a:p>
            <a:pPr algn="just">
              <a:defRPr/>
            </a:pPr>
            <a:endParaRPr lang="pt-BR" sz="1667" dirty="0">
              <a:latin typeface="+mn-lt"/>
            </a:endParaRPr>
          </a:p>
          <a:p>
            <a:pPr algn="just">
              <a:defRPr/>
            </a:pPr>
            <a:r>
              <a:rPr lang="pt-BR" sz="1667" dirty="0">
                <a:latin typeface="+mn-lt"/>
              </a:rPr>
              <a:t>Tais indicadores têm imprescindíveis relevâncias na evidenciação do equilíbrio das contas públicas. </a:t>
            </a:r>
          </a:p>
          <a:p>
            <a:pPr algn="just">
              <a:defRPr/>
            </a:pPr>
            <a:endParaRPr lang="pt-BR" sz="1667" dirty="0">
              <a:latin typeface="+mn-lt"/>
            </a:endParaRPr>
          </a:p>
          <a:p>
            <a:pPr algn="just">
              <a:defRPr/>
            </a:pPr>
            <a:r>
              <a:rPr lang="pt-BR" sz="1667" dirty="0">
                <a:latin typeface="+mn-lt"/>
              </a:rPr>
              <a:t>O Relatório de Gestão Fiscal - RGF e o Relatório Resumido da Execução  Orçamentária - RREO representam os principais instrumentos para refletir esse aspecto.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1391708" y="849499"/>
            <a:ext cx="6420115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1667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Estrutura das Cotas do PCASP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68375" y="1567433"/>
            <a:ext cx="7084012" cy="255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sz="1667" dirty="0"/>
              <a:t>X . X . X . X . X . XX . XX</a:t>
            </a:r>
          </a:p>
          <a:p>
            <a:pPr>
              <a:defRPr/>
            </a:pPr>
            <a:endParaRPr lang="pt-BR" sz="1667" dirty="0"/>
          </a:p>
          <a:p>
            <a:pPr>
              <a:defRPr/>
            </a:pPr>
            <a:endParaRPr lang="pt-BR" sz="1667" dirty="0"/>
          </a:p>
          <a:p>
            <a:pPr>
              <a:defRPr/>
            </a:pPr>
            <a:r>
              <a:rPr lang="pt-BR" sz="1667" dirty="0"/>
              <a:t>					1° Nível – Classe</a:t>
            </a:r>
          </a:p>
          <a:p>
            <a:pPr lvl="8">
              <a:defRPr/>
            </a:pPr>
            <a:r>
              <a:rPr lang="pt-BR" sz="1667" dirty="0"/>
              <a:t>2º Nível – Grupo</a:t>
            </a:r>
          </a:p>
          <a:p>
            <a:pPr lvl="8">
              <a:defRPr/>
            </a:pPr>
            <a:r>
              <a:rPr lang="pt-BR" sz="1667" dirty="0"/>
              <a:t>3º Nível – Subgrupo</a:t>
            </a:r>
          </a:p>
          <a:p>
            <a:pPr lvl="8">
              <a:defRPr/>
            </a:pPr>
            <a:r>
              <a:rPr lang="pt-BR" sz="1667" dirty="0"/>
              <a:t>4º Nível – Título</a:t>
            </a:r>
          </a:p>
          <a:p>
            <a:pPr lvl="8">
              <a:defRPr/>
            </a:pPr>
            <a:r>
              <a:rPr lang="pt-BR" sz="1667" dirty="0"/>
              <a:t>5º Nível – Subtítulo</a:t>
            </a:r>
          </a:p>
          <a:p>
            <a:pPr lvl="8">
              <a:defRPr/>
            </a:pPr>
            <a:r>
              <a:rPr lang="pt-BR" sz="1667" dirty="0"/>
              <a:t>6º Nível – Item</a:t>
            </a:r>
          </a:p>
          <a:p>
            <a:pPr lvl="8">
              <a:defRPr/>
            </a:pPr>
            <a:r>
              <a:rPr lang="pt-BR" sz="1667" dirty="0"/>
              <a:t>7º Nível -  Subitem</a:t>
            </a:r>
          </a:p>
        </p:txBody>
      </p:sp>
      <p:cxnSp>
        <p:nvCxnSpPr>
          <p:cNvPr id="19" name="Conector reto 18"/>
          <p:cNvCxnSpPr/>
          <p:nvPr/>
        </p:nvCxnSpPr>
        <p:spPr>
          <a:xfrm>
            <a:off x="1091407" y="1837532"/>
            <a:ext cx="0" cy="5397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>
            <a:off x="1091407" y="2377282"/>
            <a:ext cx="30003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>
            <a:off x="1391709" y="2618053"/>
            <a:ext cx="270007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>
            <a:off x="1751542" y="2853532"/>
            <a:ext cx="23402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>
            <a:off x="1992313" y="3096948"/>
            <a:ext cx="209946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/>
          <p:nvPr/>
        </p:nvCxnSpPr>
        <p:spPr>
          <a:xfrm>
            <a:off x="2231761" y="3278188"/>
            <a:ext cx="186002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 flipV="1">
            <a:off x="2608792" y="3517636"/>
            <a:ext cx="1482990" cy="7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/>
          <p:nvPr/>
        </p:nvCxnSpPr>
        <p:spPr>
          <a:xfrm>
            <a:off x="3099594" y="3757083"/>
            <a:ext cx="9921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>
            <a:off x="1398323" y="1837532"/>
            <a:ext cx="0" cy="7805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>
            <a:off x="1746250" y="1837532"/>
            <a:ext cx="5292" cy="101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>
            <a:off x="1992313" y="1837532"/>
            <a:ext cx="0" cy="12594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>
            <a:off x="2231761" y="1837532"/>
            <a:ext cx="0" cy="14406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>
            <a:off x="2591594" y="1837532"/>
            <a:ext cx="17198" cy="16880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>
            <a:off x="3070491" y="1837532"/>
            <a:ext cx="29104" cy="19195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Diagrama 1"/>
          <p:cNvGraphicFramePr/>
          <p:nvPr/>
        </p:nvGraphicFramePr>
        <p:xfrm>
          <a:off x="1091407" y="4417219"/>
          <a:ext cx="6960980" cy="538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61" name="Rectangle 5"/>
          <p:cNvSpPr>
            <a:spLocks noChangeArrowheads="1"/>
          </p:cNvSpPr>
          <p:nvPr/>
        </p:nvSpPr>
        <p:spPr bwMode="auto">
          <a:xfrm>
            <a:off x="1079500" y="2137833"/>
            <a:ext cx="7082896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pt-BR" b="0" dirty="0">
                <a:solidFill>
                  <a:srgbClr val="000000"/>
                </a:solidFill>
                <a:latin typeface="+mn-lt"/>
              </a:rPr>
              <a:t>Lei 9.717/98 – ao dispor sobre normas gerais de organização e funcionamento da previdência dos servidores públicos, pelo seu art. 9º, atribuiu ao MPS as competências para orientar, acompanhar e supervisionar o RPPS, </a:t>
            </a:r>
            <a:r>
              <a:rPr lang="pt-BR" i="1" dirty="0">
                <a:solidFill>
                  <a:srgbClr val="000000"/>
                </a:solidFill>
                <a:latin typeface="+mn-lt"/>
              </a:rPr>
              <a:t>além de poder estabelecer parâmetros e diretrizes gerais</a:t>
            </a:r>
            <a:r>
              <a:rPr lang="pt-BR" b="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pt-BR" b="0" dirty="0">
                <a:solidFill>
                  <a:srgbClr val="000000"/>
                </a:solidFill>
                <a:latin typeface="+mn-lt"/>
              </a:rPr>
              <a:t>e possibilidade de apuração de infrações praticadas pelos gestores. (</a:t>
            </a:r>
            <a:r>
              <a:rPr lang="pt-BR" b="0" i="1" dirty="0">
                <a:solidFill>
                  <a:srgbClr val="000000"/>
                </a:solidFill>
                <a:latin typeface="+mn-lt"/>
              </a:rPr>
              <a:t>neste caso ainda carecendo de regulamentação</a:t>
            </a:r>
            <a:r>
              <a:rPr lang="pt-BR" b="0" dirty="0">
                <a:solidFill>
                  <a:srgbClr val="000000"/>
                </a:solidFill>
                <a:latin typeface="+mn-lt"/>
              </a:rPr>
              <a:t>).</a:t>
            </a:r>
          </a:p>
        </p:txBody>
      </p:sp>
      <p:sp>
        <p:nvSpPr>
          <p:cNvPr id="889862" name="Rectangle 6"/>
          <p:cNvSpPr>
            <a:spLocks noChangeArrowheads="1"/>
          </p:cNvSpPr>
          <p:nvPr/>
        </p:nvSpPr>
        <p:spPr bwMode="auto">
          <a:xfrm>
            <a:off x="1079500" y="981604"/>
            <a:ext cx="7080250" cy="451342"/>
          </a:xfrm>
          <a:prstGeom prst="rect">
            <a:avLst/>
          </a:prstGeom>
          <a:noFill/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EF1F2"/>
                    </a:gs>
                    <a:gs pos="50000">
                      <a:srgbClr val="FFFFFF"/>
                    </a:gs>
                    <a:gs pos="100000">
                      <a:srgbClr val="DEF1F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tabLst>
                <a:tab pos="571477" algn="l"/>
                <a:tab pos="751387" algn="l"/>
              </a:tabLst>
              <a:defRPr/>
            </a:pPr>
            <a:r>
              <a:rPr lang="pt-BR" sz="2333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Exigência de Plano de Contas  para os RPPS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5" name="Rectangle 5"/>
          <p:cNvSpPr>
            <a:spLocks noChangeArrowheads="1"/>
          </p:cNvSpPr>
          <p:nvPr/>
        </p:nvSpPr>
        <p:spPr bwMode="auto">
          <a:xfrm>
            <a:off x="984250" y="2082271"/>
            <a:ext cx="7175500" cy="18881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1667" dirty="0">
                <a:solidFill>
                  <a:srgbClr val="000000"/>
                </a:solidFill>
                <a:latin typeface="+mn-lt"/>
              </a:rPr>
              <a:t>Portanto, no exercício de sua competência legal, observando os fundamentos aplicáveis às entidades públicas e a legislação de caráter normativo geral da previdência dos servidores públicos, o MPS, em articulação com a STN, editou a Portaria MPS nº 916/2003, que trata das regras contábeis aplicáveis aos RPPS, de exigência obrigatória a partir do exercício financeiro de 2007, na estrutura definida pela PT/MPS nº 95/07 que alterou os anexos da PT/MPS nº 916/03, esta revogada pela PT/MPS nº 509/2013.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79500" y="981604"/>
            <a:ext cx="7080250" cy="451342"/>
          </a:xfrm>
          <a:prstGeom prst="rect">
            <a:avLst/>
          </a:prstGeom>
          <a:noFill/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EF1F2"/>
                    </a:gs>
                    <a:gs pos="50000">
                      <a:srgbClr val="FFFFFF"/>
                    </a:gs>
                    <a:gs pos="100000">
                      <a:srgbClr val="DEF1F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tabLst>
                <a:tab pos="571477" algn="l"/>
                <a:tab pos="751387" algn="l"/>
              </a:tabLst>
              <a:defRPr/>
            </a:pPr>
            <a:r>
              <a:rPr lang="pt-BR" sz="2333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Exigência de Plano de Contas  para os RPPS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968376" y="788644"/>
            <a:ext cx="7084219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1667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PCASP para os RPPS</a:t>
            </a:r>
          </a:p>
        </p:txBody>
      </p:sp>
      <p:sp>
        <p:nvSpPr>
          <p:cNvPr id="6" name="Retângulo 5"/>
          <p:cNvSpPr/>
          <p:nvPr/>
        </p:nvSpPr>
        <p:spPr>
          <a:xfrm>
            <a:off x="968376" y="1787261"/>
            <a:ext cx="7084219" cy="6054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1667" dirty="0">
                <a:latin typeface="+mn-lt"/>
              </a:rPr>
              <a:t>Atualmente encontra-se em vigor a Portaria MPS nº 509, de 12 de dezembro de 2013, dispondo que:</a:t>
            </a:r>
          </a:p>
        </p:txBody>
      </p:sp>
      <p:sp>
        <p:nvSpPr>
          <p:cNvPr id="26631" name="Retângulo 6"/>
          <p:cNvSpPr>
            <a:spLocks noChangeArrowheads="1"/>
          </p:cNvSpPr>
          <p:nvPr/>
        </p:nvSpPr>
        <p:spPr bwMode="auto">
          <a:xfrm>
            <a:off x="968376" y="2377282"/>
            <a:ext cx="7084219" cy="137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39" indent="-285739" algn="just">
              <a:buFont typeface="Arial" pitchFamily="34" charset="0"/>
              <a:buChar char="•"/>
              <a:defRPr/>
            </a:pPr>
            <a:r>
              <a:rPr lang="pt-BR" sz="1667" dirty="0">
                <a:latin typeface="+mn-lt"/>
              </a:rPr>
              <a:t>Os RPPS adotarão as contas a estes aplicáveis, especificadas no Plano de Contas Aplicado ao Setor Público - PCASP estendido até o 7º nível de classificação, conforme a versão atualizada do Anexo III da Instrução de Procedimentos Contábeis no 00 (IPC 00) da STN. (</a:t>
            </a:r>
            <a:r>
              <a:rPr lang="pt-BR" sz="1667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nessa estrutura para o exercício de 2015</a:t>
            </a:r>
            <a:r>
              <a:rPr lang="pt-BR" sz="1667" i="1" dirty="0">
                <a:latin typeface="+mn-lt"/>
              </a:rPr>
              <a:t>)</a:t>
            </a:r>
            <a:r>
              <a:rPr lang="pt-BR" sz="1667" dirty="0">
                <a:latin typeface="+mn-lt"/>
              </a:rPr>
              <a:t>.</a:t>
            </a:r>
          </a:p>
        </p:txBody>
      </p:sp>
      <p:sp>
        <p:nvSpPr>
          <p:cNvPr id="26632" name="Retângulo 8"/>
          <p:cNvSpPr>
            <a:spLocks noChangeArrowheads="1"/>
          </p:cNvSpPr>
          <p:nvPr/>
        </p:nvSpPr>
        <p:spPr bwMode="auto">
          <a:xfrm>
            <a:off x="968376" y="3750470"/>
            <a:ext cx="7084219" cy="86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39" indent="-285739" algn="just">
              <a:buFont typeface="Arial" pitchFamily="34" charset="0"/>
              <a:buChar char="•"/>
              <a:defRPr/>
            </a:pPr>
            <a:r>
              <a:rPr lang="pt-BR" sz="1667" dirty="0">
                <a:latin typeface="+mn-lt"/>
              </a:rPr>
              <a:t>A Secretaria de Políticas de Previdência Social adotará as medidas necessárias para a prestação de informações sobre a aplicação do PCASP e das DCASP pelos entes federativos detentores de RPPS</a:t>
            </a:r>
          </a:p>
        </p:txBody>
      </p:sp>
      <p:sp>
        <p:nvSpPr>
          <p:cNvPr id="26633" name="Retângulo 9"/>
          <p:cNvSpPr>
            <a:spLocks noChangeArrowheads="1"/>
          </p:cNvSpPr>
          <p:nvPr/>
        </p:nvSpPr>
        <p:spPr bwMode="auto">
          <a:xfrm>
            <a:off x="1031876" y="4607719"/>
            <a:ext cx="7020719" cy="60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39" indent="-285739" algn="just">
              <a:buFont typeface="Arial" pitchFamily="34" charset="0"/>
              <a:buChar char="•"/>
              <a:defRPr/>
            </a:pPr>
            <a:r>
              <a:rPr lang="pt-BR" sz="1667" dirty="0">
                <a:latin typeface="+mn-lt"/>
              </a:rPr>
              <a:t>Portaria STN nº 634/2013 torna obrigatório o PCASP para o exercício de 2014.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971021" y="1236927"/>
            <a:ext cx="7084219" cy="6054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1667" dirty="0">
                <a:latin typeface="+mn-lt"/>
              </a:rPr>
              <a:t>Desde a Portaria MPAS nº 916/2003, há Plano de Contas definido para os RPPS.</a:t>
            </a:r>
          </a:p>
        </p:txBody>
      </p:sp>
      <p:sp>
        <p:nvSpPr>
          <p:cNvPr id="11" name="Retângulo 9"/>
          <p:cNvSpPr>
            <a:spLocks noChangeArrowheads="1"/>
          </p:cNvSpPr>
          <p:nvPr/>
        </p:nvSpPr>
        <p:spPr bwMode="auto">
          <a:xfrm>
            <a:off x="1031876" y="5138208"/>
            <a:ext cx="7020719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39" indent="-285739" algn="just">
              <a:buFont typeface="Arial" pitchFamily="34" charset="0"/>
              <a:buChar char="•"/>
              <a:defRPr/>
            </a:pPr>
            <a:r>
              <a:rPr lang="pt-BR" sz="1667" dirty="0">
                <a:solidFill>
                  <a:srgbClr val="002060"/>
                </a:solidFill>
                <a:latin typeface="+mn-lt"/>
              </a:rPr>
              <a:t>O Plano de Contas para os RPPS é um extrato do Anexo III da IPC 00.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95297"/>
            <a:ext cx="7620000" cy="485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5">
              <a:schemeClr val="bg2">
                <a:alpha val="50000"/>
              </a:schemeClr>
            </a:prstShdw>
          </a:effectLst>
        </p:spPr>
      </p:pic>
      <p:sp>
        <p:nvSpPr>
          <p:cNvPr id="7" name="Seta em curva para a esquerda 6"/>
          <p:cNvSpPr/>
          <p:nvPr/>
        </p:nvSpPr>
        <p:spPr>
          <a:xfrm>
            <a:off x="5881697" y="4226728"/>
            <a:ext cx="609600" cy="357190"/>
          </a:xfrm>
          <a:prstGeom prst="curvedLef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67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14360"/>
            <a:ext cx="7620000" cy="485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5">
              <a:schemeClr val="bg2">
                <a:alpha val="50000"/>
              </a:schemeClr>
            </a:prst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349501" y="1939396"/>
            <a:ext cx="11562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018771" y="2193396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54308" name="Rectangle 4"/>
          <p:cNvSpPr>
            <a:spLocks noChangeArrowheads="1"/>
          </p:cNvSpPr>
          <p:nvPr/>
        </p:nvSpPr>
        <p:spPr bwMode="auto">
          <a:xfrm>
            <a:off x="980282" y="1537229"/>
            <a:ext cx="7141104" cy="419704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/>
          <a:p>
            <a:pPr marL="285739" indent="-285739" algn="just">
              <a:buFont typeface="Arial" pitchFamily="34" charset="0"/>
              <a:buChar char="•"/>
              <a:defRPr/>
            </a:pPr>
            <a:r>
              <a:rPr lang="pt-BR" sz="1667" b="0" dirty="0">
                <a:latin typeface="Times New Roman" pitchFamily="18" charset="0"/>
              </a:rPr>
              <a:t>Pressuposto Básico – Existência de recursos </a:t>
            </a:r>
            <a:r>
              <a:rPr lang="pt-BR" sz="1667" b="0" dirty="0">
                <a:solidFill>
                  <a:srgbClr val="0066FF"/>
                </a:solidFill>
                <a:latin typeface="Times New Roman" pitchFamily="18" charset="0"/>
              </a:rPr>
              <a:t>(ativos)</a:t>
            </a:r>
            <a:r>
              <a:rPr lang="pt-BR" sz="1667" b="0" dirty="0">
                <a:latin typeface="Times New Roman" pitchFamily="18" charset="0"/>
              </a:rPr>
              <a:t> suficientes para garantir os benefícios oferecidos aos segurados do RPPS </a:t>
            </a:r>
            <a:r>
              <a:rPr lang="pt-BR" sz="1667" b="0" dirty="0">
                <a:solidFill>
                  <a:srgbClr val="FF3300"/>
                </a:solidFill>
                <a:latin typeface="Times New Roman" pitchFamily="18" charset="0"/>
              </a:rPr>
              <a:t>(passivos)</a:t>
            </a:r>
            <a:r>
              <a:rPr lang="pt-BR" sz="1667" b="0" dirty="0">
                <a:latin typeface="Times New Roman" pitchFamily="18" charset="0"/>
              </a:rPr>
              <a:t> - EFA</a:t>
            </a:r>
          </a:p>
          <a:p>
            <a:pPr marL="285739" indent="-285739" algn="just">
              <a:buFont typeface="Arial" pitchFamily="34" charset="0"/>
              <a:buChar char="•"/>
              <a:defRPr/>
            </a:pPr>
            <a:endParaRPr lang="pt-BR" sz="1667" b="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285739" indent="-285739" algn="just">
              <a:buFont typeface="Arial" pitchFamily="34" charset="0"/>
              <a:buChar char="•"/>
              <a:defRPr/>
            </a:pPr>
            <a:r>
              <a:rPr lang="pt-BR" sz="1667" b="0" dirty="0">
                <a:solidFill>
                  <a:srgbClr val="000000"/>
                </a:solidFill>
                <a:latin typeface="Times New Roman" pitchFamily="18" charset="0"/>
              </a:rPr>
              <a:t>Lei nº 9.717/98 – os recursos previdenciários somente poderão ser utilizados para pagamentos de benefícios e despesas administrativas.</a:t>
            </a:r>
          </a:p>
          <a:p>
            <a:pPr algn="just">
              <a:defRPr/>
            </a:pPr>
            <a:endParaRPr lang="pt-BR" sz="1667" b="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285739" indent="-285739" algn="just">
              <a:buFont typeface="Arial" pitchFamily="34" charset="0"/>
              <a:buChar char="•"/>
              <a:defRPr/>
            </a:pPr>
            <a:r>
              <a:rPr lang="pt-BR" sz="1667" b="0" dirty="0">
                <a:solidFill>
                  <a:srgbClr val="000000"/>
                </a:solidFill>
                <a:latin typeface="Times New Roman" pitchFamily="18" charset="0"/>
              </a:rPr>
              <a:t>LRF/LC nº 101/2000 – “Os recursos legalmente vinculados a finalidade específica serão utilizados exclusivamente para atender ao objeto de sua vinculação, ainda que em exercício diverso daquele em que ocorrer o ingresso”.</a:t>
            </a:r>
          </a:p>
          <a:p>
            <a:pPr algn="just">
              <a:defRPr/>
            </a:pPr>
            <a:endParaRPr lang="pt-BR" sz="1667" b="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285739" indent="-285739" algn="just">
              <a:buFont typeface="Arial" pitchFamily="34" charset="0"/>
              <a:buChar char="•"/>
              <a:defRPr/>
            </a:pPr>
            <a:r>
              <a:rPr lang="pt-BR" sz="1667" b="0" dirty="0">
                <a:solidFill>
                  <a:srgbClr val="000000"/>
                </a:solidFill>
                <a:latin typeface="Times New Roman" pitchFamily="18" charset="0"/>
              </a:rPr>
              <a:t>Lei 4.320/1964 – Fundo Especial - o produto de receitas especificadas que por lei se vinculam à realização de determinados objetivos ou serviços, facultada a adoção de normas peculiares de aplicação</a:t>
            </a:r>
          </a:p>
          <a:p>
            <a:pPr marL="285739" indent="-285739" algn="just">
              <a:buFont typeface="Arial" pitchFamily="34" charset="0"/>
              <a:buChar char="•"/>
              <a:defRPr/>
            </a:pPr>
            <a:endParaRPr lang="pt-BR" sz="1667" b="0" i="1" dirty="0">
              <a:solidFill>
                <a:srgbClr val="FF9900"/>
              </a:solidFill>
              <a:latin typeface="Times New Roman" pitchFamily="18" charset="0"/>
            </a:endParaRPr>
          </a:p>
          <a:p>
            <a:pPr marL="285739" indent="-285739" algn="just">
              <a:buFont typeface="Arial" pitchFamily="34" charset="0"/>
              <a:buChar char="•"/>
              <a:defRPr/>
            </a:pPr>
            <a:r>
              <a:rPr lang="pt-BR" sz="1667" b="0" i="1" dirty="0">
                <a:solidFill>
                  <a:srgbClr val="FF9900"/>
                </a:solidFill>
                <a:latin typeface="Times New Roman" pitchFamily="18" charset="0"/>
              </a:rPr>
              <a:t>Importante</a:t>
            </a:r>
            <a:r>
              <a:rPr lang="pt-BR" sz="1667" b="0" dirty="0">
                <a:solidFill>
                  <a:srgbClr val="000000"/>
                </a:solidFill>
                <a:latin typeface="Times New Roman" pitchFamily="18" charset="0"/>
              </a:rPr>
              <a:t>: a LRF impõe limites de gastos com pessoal</a:t>
            </a:r>
          </a:p>
        </p:txBody>
      </p:sp>
      <p:sp>
        <p:nvSpPr>
          <p:cNvPr id="354310" name="Rectangle 6"/>
          <p:cNvSpPr>
            <a:spLocks noChangeArrowheads="1"/>
          </p:cNvSpPr>
          <p:nvPr/>
        </p:nvSpPr>
        <p:spPr bwMode="auto">
          <a:xfrm>
            <a:off x="1952625" y="972344"/>
            <a:ext cx="519641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i="1" dirty="0">
                <a:solidFill>
                  <a:srgbClr val="0033CC"/>
                </a:solidFill>
                <a:latin typeface="Times New Roman" pitchFamily="18" charset="0"/>
              </a:rPr>
              <a:t>DESAFIO – Equilíbrio Financeiro e Atuarial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25605" name="Retângulo 5"/>
          <p:cNvSpPr>
            <a:spLocks noChangeArrowheads="1"/>
          </p:cNvSpPr>
          <p:nvPr/>
        </p:nvSpPr>
        <p:spPr bwMode="auto">
          <a:xfrm>
            <a:off x="1271323" y="2434167"/>
            <a:ext cx="65405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pt-BR" altLang="pt-BR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altLang="pt-BR" dirty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NOTA CONJUNTA </a:t>
            </a:r>
            <a:r>
              <a:rPr lang="pt-BR" altLang="pt-BR" dirty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SPPS/STN</a:t>
            </a:r>
            <a:endParaRPr lang="pt-BR" altLang="pt-BR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altLang="pt-BR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ChangeArrowheads="1"/>
          </p:cNvSpPr>
          <p:nvPr/>
        </p:nvSpPr>
        <p:spPr bwMode="auto">
          <a:xfrm>
            <a:off x="1271324" y="2430136"/>
            <a:ext cx="65471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PRINCIPAIS CONTAS DE INTERESSE ESPECÍFICO DOS RPPS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91407" y="856114"/>
            <a:ext cx="6547114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1667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Principais Grupos de Interesse dos RPPS</a:t>
            </a:r>
          </a:p>
        </p:txBody>
      </p:sp>
      <p:graphicFrame>
        <p:nvGraphicFramePr>
          <p:cNvPr id="27654" name="Objeto 7"/>
          <p:cNvGraphicFramePr>
            <a:graphicFrameLocks noChangeAspect="1"/>
          </p:cNvGraphicFramePr>
          <p:nvPr/>
        </p:nvGraphicFramePr>
        <p:xfrm>
          <a:off x="1115219" y="1477699"/>
          <a:ext cx="7117292" cy="265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Planilha" r:id="rId3" imgW="8296351" imgH="2333549" progId="Excel.Sheet.8">
                  <p:embed/>
                </p:oleObj>
              </mc:Choice>
              <mc:Fallback>
                <p:oleObj name="Planilha" r:id="rId3" imgW="8296351" imgH="2333549" progId="Excel.Sheet.8">
                  <p:embed/>
                  <p:pic>
                    <p:nvPicPr>
                      <p:cNvPr id="0" name="Obje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219" y="1477699"/>
                        <a:ext cx="7117292" cy="26524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graphicFrame>
        <p:nvGraphicFramePr>
          <p:cNvPr id="28677" name="Objeto 6"/>
          <p:cNvGraphicFramePr>
            <a:graphicFrameLocks noChangeAspect="1"/>
          </p:cNvGraphicFramePr>
          <p:nvPr/>
        </p:nvGraphicFramePr>
        <p:xfrm>
          <a:off x="968375" y="1062303"/>
          <a:ext cx="7413625" cy="4495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Planilha" r:id="rId3" imgW="8296351" imgH="5610149" progId="Excel.Sheet.8">
                  <p:embed/>
                </p:oleObj>
              </mc:Choice>
              <mc:Fallback>
                <p:oleObj name="Planilha" r:id="rId3" imgW="8296351" imgH="5610149" progId="Excel.Sheet.8">
                  <p:embed/>
                  <p:pic>
                    <p:nvPicPr>
                      <p:cNvPr id="0" name="Obje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75" y="1062303"/>
                        <a:ext cx="7413625" cy="44952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91407" y="669582"/>
            <a:ext cx="6547114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1667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Principais Grupos de Interesse dos RPPS</a:t>
            </a: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6"/>
          <p:cNvSpPr>
            <a:spLocks noChangeArrowheads="1"/>
          </p:cNvSpPr>
          <p:nvPr/>
        </p:nvSpPr>
        <p:spPr bwMode="auto">
          <a:xfrm>
            <a:off x="1181366" y="1036030"/>
            <a:ext cx="6737614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1667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Provisão Matemática Previdenciária - Conceito</a:t>
            </a:r>
          </a:p>
        </p:txBody>
      </p:sp>
      <p:sp>
        <p:nvSpPr>
          <p:cNvPr id="29699" name="Retângulo 2"/>
          <p:cNvSpPr>
            <a:spLocks noChangeArrowheads="1"/>
          </p:cNvSpPr>
          <p:nvPr/>
        </p:nvSpPr>
        <p:spPr bwMode="auto">
          <a:xfrm>
            <a:off x="1091407" y="2054490"/>
            <a:ext cx="682757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altLang="pt-BR">
                <a:latin typeface="Times New Roman" pitchFamily="18" charset="0"/>
                <a:cs typeface="Times New Roman" pitchFamily="18" charset="0"/>
              </a:rPr>
              <a:t>Provisão Matemática Previdenciária – Representa a totalidade dos compromissos líquidos do Plano de Benefícios (segurados e beneficiários), isto é, a diferença entre a totalidade das obrigações previdenciárias do RPPS e as obrigações dos agentes responsáveis pelas fontes de custeio, no caso o ente federativo (Plano de Custeio).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graphicFrame>
        <p:nvGraphicFramePr>
          <p:cNvPr id="30725" name="Objeto 6"/>
          <p:cNvGraphicFramePr>
            <a:graphicFrameLocks noChangeAspect="1"/>
          </p:cNvGraphicFramePr>
          <p:nvPr/>
        </p:nvGraphicFramePr>
        <p:xfrm>
          <a:off x="1115219" y="1449917"/>
          <a:ext cx="6913563" cy="3567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Planilha" r:id="rId3" imgW="8296351" imgH="3810000" progId="Excel.Sheet.8">
                  <p:embed/>
                </p:oleObj>
              </mc:Choice>
              <mc:Fallback>
                <p:oleObj name="Planilha" r:id="rId3" imgW="8296351" imgH="3810000" progId="Excel.Sheet.8">
                  <p:embed/>
                  <p:pic>
                    <p:nvPicPr>
                      <p:cNvPr id="0" name="Obje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219" y="1449917"/>
                        <a:ext cx="6913563" cy="35679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91407" y="729114"/>
            <a:ext cx="6547114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1667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Principais Grupos de Interesse dos RPPS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graphicFrame>
        <p:nvGraphicFramePr>
          <p:cNvPr id="31749" name="Objeto 1"/>
          <p:cNvGraphicFramePr>
            <a:graphicFrameLocks noChangeAspect="1"/>
          </p:cNvGraphicFramePr>
          <p:nvPr/>
        </p:nvGraphicFramePr>
        <p:xfrm>
          <a:off x="1115219" y="1635125"/>
          <a:ext cx="6913563" cy="2842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Planilha" r:id="rId3" imgW="8296351" imgH="2933700" progId="Excel.Sheet.8">
                  <p:embed/>
                </p:oleObj>
              </mc:Choice>
              <mc:Fallback>
                <p:oleObj name="Planilha" r:id="rId3" imgW="8296351" imgH="2933700" progId="Excel.Sheet.8">
                  <p:embed/>
                  <p:pic>
                    <p:nvPicPr>
                      <p:cNvPr id="0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219" y="1635125"/>
                        <a:ext cx="6913563" cy="28429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91407" y="909030"/>
            <a:ext cx="6547114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1667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Principais Grupos de Interesse dos RPPS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91407" y="909030"/>
            <a:ext cx="6547114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1667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Principais Grupos de Interesse dos RPPS</a:t>
            </a:r>
          </a:p>
        </p:txBody>
      </p:sp>
      <p:graphicFrame>
        <p:nvGraphicFramePr>
          <p:cNvPr id="32774" name="Objeto 6"/>
          <p:cNvGraphicFramePr>
            <a:graphicFrameLocks noChangeAspect="1"/>
          </p:cNvGraphicFramePr>
          <p:nvPr/>
        </p:nvGraphicFramePr>
        <p:xfrm>
          <a:off x="1115219" y="1657615"/>
          <a:ext cx="6913563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name="Planilha" r:id="rId3" imgW="8296351" imgH="2009851" progId="Excel.Sheet.8">
                  <p:embed/>
                </p:oleObj>
              </mc:Choice>
              <mc:Fallback>
                <p:oleObj name="Planilha" r:id="rId3" imgW="8296351" imgH="2009851" progId="Excel.Sheet.8">
                  <p:embed/>
                  <p:pic>
                    <p:nvPicPr>
                      <p:cNvPr id="0" name="Obje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219" y="1657615"/>
                        <a:ext cx="6913563" cy="203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ChangeArrowheads="1"/>
          </p:cNvSpPr>
          <p:nvPr/>
        </p:nvSpPr>
        <p:spPr bwMode="auto">
          <a:xfrm>
            <a:off x="981604" y="1350404"/>
            <a:ext cx="66675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pt-BR" altLang="pt-BR">
                <a:latin typeface="Times New Roman" pitchFamily="18" charset="0"/>
                <a:cs typeface="Times New Roman" pitchFamily="18" charset="0"/>
              </a:rPr>
              <a:t>Benefícios Previdenciários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152261" y="2147095"/>
            <a:ext cx="6900333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 pagamento de aposentadorias, reformas, pensões e demais benefícios previdenciários ganhou grupo próprio, que recebeu o código de </a:t>
            </a:r>
            <a:r>
              <a:rPr lang="pt-BR" dirty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3.2.0.0.0.00.00</a:t>
            </a:r>
            <a:endParaRPr lang="pt-B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91407" y="849499"/>
            <a:ext cx="6547114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1667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Principais Grupos de Interesse dos RPPS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91407" y="849499"/>
            <a:ext cx="6547114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1667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Principais Grupos de Interesse dos RPPS</a:t>
            </a:r>
          </a:p>
        </p:txBody>
      </p:sp>
      <p:graphicFrame>
        <p:nvGraphicFramePr>
          <p:cNvPr id="34822" name="Objeto 1"/>
          <p:cNvGraphicFramePr>
            <a:graphicFrameLocks noChangeAspect="1"/>
          </p:cNvGraphicFramePr>
          <p:nvPr/>
        </p:nvGraphicFramePr>
        <p:xfrm>
          <a:off x="1115219" y="1524000"/>
          <a:ext cx="6913563" cy="3253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name="Planilha" r:id="rId3" imgW="8296351" imgH="3200400" progId="Excel.Sheet.8">
                  <p:embed/>
                </p:oleObj>
              </mc:Choice>
              <mc:Fallback>
                <p:oleObj name="Planilha" r:id="rId3" imgW="8296351" imgH="3200400" progId="Excel.Sheet.8">
                  <p:embed/>
                  <p:pic>
                    <p:nvPicPr>
                      <p:cNvPr id="0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219" y="1524000"/>
                        <a:ext cx="6913563" cy="32530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31876" y="2066396"/>
            <a:ext cx="7020719" cy="26053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333" dirty="0">
                <a:latin typeface="+mn-lt"/>
              </a:rPr>
              <a:t>A Contabilidade Pública no Brasil </a:t>
            </a:r>
            <a:r>
              <a:rPr lang="pt-BR" sz="2333" dirty="0">
                <a:latin typeface="+mn-lt"/>
              </a:rPr>
              <a:t>ainda se </a:t>
            </a:r>
            <a:r>
              <a:rPr lang="pt-BR" sz="2333" dirty="0">
                <a:latin typeface="+mn-lt"/>
              </a:rPr>
              <a:t>encontra no contexto do processo de harmonização das normas contábeis, o denominado “Processo de Convergência”, sob a orientação do Conselho Federal de Contabilidade que é detentor, entre outras,  da competência legal para editar as Normas Brasileiras de Contabilidade de natureza técnica e profissional.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211792" y="750094"/>
            <a:ext cx="6659563" cy="3488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667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 Contabilidade na Gestão </a:t>
            </a:r>
            <a:r>
              <a:rPr lang="pt-BR" sz="1667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Pública</a:t>
            </a:r>
            <a:endParaRPr lang="pt-BR" sz="1667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91407" y="909030"/>
            <a:ext cx="6547114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1667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Principais Grupos de Interesse dos RPPS</a:t>
            </a:r>
          </a:p>
        </p:txBody>
      </p:sp>
      <p:graphicFrame>
        <p:nvGraphicFramePr>
          <p:cNvPr id="35846" name="Objeto 6"/>
          <p:cNvGraphicFramePr>
            <a:graphicFrameLocks noChangeAspect="1"/>
          </p:cNvGraphicFramePr>
          <p:nvPr/>
        </p:nvGraphicFramePr>
        <p:xfrm>
          <a:off x="1115219" y="1781969"/>
          <a:ext cx="6913563" cy="263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Planilha" r:id="rId3" imgW="8296351" imgH="2581351" progId="Excel.Sheet.8">
                  <p:embed/>
                </p:oleObj>
              </mc:Choice>
              <mc:Fallback>
                <p:oleObj name="Planilha" r:id="rId3" imgW="8296351" imgH="2581351" progId="Excel.Sheet.8">
                  <p:embed/>
                  <p:pic>
                    <p:nvPicPr>
                      <p:cNvPr id="0" name="Obje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219" y="1781969"/>
                        <a:ext cx="6913563" cy="2635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91407" y="909030"/>
            <a:ext cx="6547114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1667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Principais Grupos de Interesse dos RPPS</a:t>
            </a:r>
          </a:p>
        </p:txBody>
      </p:sp>
      <p:graphicFrame>
        <p:nvGraphicFramePr>
          <p:cNvPr id="36870" name="Objeto 1"/>
          <p:cNvGraphicFramePr>
            <a:graphicFrameLocks noChangeAspect="1"/>
          </p:cNvGraphicFramePr>
          <p:nvPr/>
        </p:nvGraphicFramePr>
        <p:xfrm>
          <a:off x="1115219" y="1936750"/>
          <a:ext cx="6913563" cy="242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" name="Planilha" r:id="rId3" imgW="8296351" imgH="2209800" progId="Excel.Sheet.8">
                  <p:embed/>
                </p:oleObj>
              </mc:Choice>
              <mc:Fallback>
                <p:oleObj name="Planilha" r:id="rId3" imgW="8296351" imgH="2209800" progId="Excel.Sheet.8">
                  <p:embed/>
                  <p:pic>
                    <p:nvPicPr>
                      <p:cNvPr id="0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219" y="1936750"/>
                        <a:ext cx="6913563" cy="2420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graphicFrame>
        <p:nvGraphicFramePr>
          <p:cNvPr id="37893" name="Objeto 6"/>
          <p:cNvGraphicFramePr>
            <a:graphicFrameLocks noChangeAspect="1"/>
          </p:cNvGraphicFramePr>
          <p:nvPr/>
        </p:nvGraphicFramePr>
        <p:xfrm>
          <a:off x="1079500" y="1596761"/>
          <a:ext cx="6913563" cy="2935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name="Planilha" r:id="rId3" imgW="8296351" imgH="3009900" progId="Excel.Sheet.8">
                  <p:embed/>
                </p:oleObj>
              </mc:Choice>
              <mc:Fallback>
                <p:oleObj name="Planilha" r:id="rId3" imgW="8296351" imgH="3009900" progId="Excel.Sheet.8">
                  <p:embed/>
                  <p:pic>
                    <p:nvPicPr>
                      <p:cNvPr id="0" name="Obje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1596761"/>
                        <a:ext cx="6913563" cy="29355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91407" y="909030"/>
            <a:ext cx="6547114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1667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Principais Grupos de Interesse dos RPPS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pic>
        <p:nvPicPr>
          <p:cNvPr id="389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219" y="1771386"/>
            <a:ext cx="6913563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91407" y="969884"/>
            <a:ext cx="6547114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1667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Principais Grupos de Interesse dos RPPS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219" y="2020094"/>
            <a:ext cx="6913563" cy="203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91407" y="909030"/>
            <a:ext cx="6547114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1667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Principais Grupos de Interesse dos RPPS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graphicFrame>
        <p:nvGraphicFramePr>
          <p:cNvPr id="40965" name="Objeto 1"/>
          <p:cNvGraphicFramePr>
            <a:graphicFrameLocks noChangeAspect="1"/>
          </p:cNvGraphicFramePr>
          <p:nvPr/>
        </p:nvGraphicFramePr>
        <p:xfrm>
          <a:off x="1115219" y="2186782"/>
          <a:ext cx="6913563" cy="169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name="Planilha" r:id="rId3" imgW="8296398" imgH="1609767" progId="Excel.Sheet.8">
                  <p:embed/>
                </p:oleObj>
              </mc:Choice>
              <mc:Fallback>
                <p:oleObj name="Planilha" r:id="rId3" imgW="8296398" imgH="1609767" progId="Excel.Sheet.8">
                  <p:embed/>
                  <p:pic>
                    <p:nvPicPr>
                      <p:cNvPr id="0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219" y="2186782"/>
                        <a:ext cx="6913563" cy="169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91407" y="930197"/>
            <a:ext cx="6547114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1667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Principais Grupos de Interesse dos RPPS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ChangeArrowheads="1"/>
          </p:cNvSpPr>
          <p:nvPr/>
        </p:nvSpPr>
        <p:spPr bwMode="auto">
          <a:xfrm>
            <a:off x="1012032" y="848176"/>
            <a:ext cx="6687343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1667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Superávit Atuarial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12032" y="2250282"/>
            <a:ext cx="7100093" cy="8619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1667" dirty="0">
                <a:latin typeface="+mn-lt"/>
              </a:rPr>
              <a:t>Embora não devesse ocorrer, há avaliações atuariais em que as contribuições previdenciárias e ou aportes previstos em lei têm ultrapassado a necessidade do Plano de Benefícios.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12032" y="3390636"/>
            <a:ext cx="7040563" cy="8619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1667" dirty="0">
                <a:latin typeface="+mn-lt"/>
              </a:rPr>
              <a:t>Neste caso, a diferença deverá ser ajustada a título de Provisões Atuariais para Ajustes do Plano  - 2.2.7.2.1.07.00 (classificada anteriormente como Reservas Atuariais).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ChangeArrowheads="1"/>
          </p:cNvSpPr>
          <p:nvPr/>
        </p:nvSpPr>
        <p:spPr bwMode="auto">
          <a:xfrm>
            <a:off x="1012032" y="789968"/>
            <a:ext cx="6687343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1667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Superávit Atuarial</a:t>
            </a:r>
          </a:p>
        </p:txBody>
      </p:sp>
      <p:pic>
        <p:nvPicPr>
          <p:cNvPr id="430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2032" y="1300428"/>
            <a:ext cx="7100093" cy="395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ChangeArrowheads="1"/>
          </p:cNvSpPr>
          <p:nvPr/>
        </p:nvSpPr>
        <p:spPr bwMode="auto">
          <a:xfrm>
            <a:off x="1012032" y="788644"/>
            <a:ext cx="6687343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1667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itchFamily="34" charset="0"/>
              </a:rPr>
              <a:t>Exemplo Simplificado de Lançamento da PMP</a:t>
            </a:r>
          </a:p>
        </p:txBody>
      </p:sp>
      <p:sp>
        <p:nvSpPr>
          <p:cNvPr id="44035" name="Retângulo 1"/>
          <p:cNvSpPr>
            <a:spLocks noChangeArrowheads="1"/>
          </p:cNvSpPr>
          <p:nvPr/>
        </p:nvSpPr>
        <p:spPr bwMode="auto">
          <a:xfrm>
            <a:off x="851959" y="1333500"/>
            <a:ext cx="732102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altLang="pt-BR" sz="1500" dirty="0">
                <a:latin typeface="Arial" charset="0"/>
                <a:cs typeface="Arial" charset="0"/>
              </a:rPr>
              <a:t>D – Contribuições do Ente relativas a </a:t>
            </a:r>
            <a:r>
              <a:rPr lang="pt-BR" altLang="pt-BR" sz="1500" i="1" dirty="0">
                <a:latin typeface="Arial" charset="0"/>
                <a:cs typeface="Arial" charset="0"/>
              </a:rPr>
              <a:t>(RMBC, </a:t>
            </a:r>
            <a:r>
              <a:rPr lang="pt-BR" altLang="pt-BR" sz="1500" i="1" dirty="0" err="1">
                <a:latin typeface="Arial" charset="0"/>
                <a:cs typeface="Arial" charset="0"/>
              </a:rPr>
              <a:t>RMBaC</a:t>
            </a:r>
            <a:r>
              <a:rPr lang="pt-BR" altLang="pt-BR" sz="1500" i="1" dirty="0">
                <a:latin typeface="Arial" charset="0"/>
                <a:cs typeface="Arial" charset="0"/>
              </a:rPr>
              <a:t>, Plano de Amortização</a:t>
            </a:r>
            <a:r>
              <a:rPr lang="pt-BR" altLang="pt-BR" sz="1500" dirty="0">
                <a:latin typeface="Arial" charset="0"/>
                <a:cs typeface="Arial" charset="0"/>
              </a:rPr>
              <a:t>): R</a:t>
            </a:r>
            <a:r>
              <a:rPr lang="pt-BR" altLang="pt-BR" sz="1500" dirty="0">
                <a:latin typeface="Arial" charset="0"/>
                <a:cs typeface="Arial" charset="0"/>
              </a:rPr>
              <a:t>$ 378.572.535,84 </a:t>
            </a:r>
            <a:r>
              <a:rPr lang="pt-BR" altLang="pt-BR" sz="1500" b="0" i="1" dirty="0">
                <a:latin typeface="Arial" charset="0"/>
                <a:cs typeface="Arial" charset="0"/>
              </a:rPr>
              <a:t>(</a:t>
            </a:r>
            <a:r>
              <a:rPr lang="pt-BR" altLang="pt-BR" sz="1500" b="0" i="1" dirty="0">
                <a:latin typeface="Arial" charset="0"/>
                <a:cs typeface="Arial" charset="0"/>
              </a:rPr>
              <a:t>2.033.888,10 </a:t>
            </a:r>
            <a:r>
              <a:rPr lang="pt-BR" altLang="pt-BR" sz="1500" b="0" i="1" dirty="0">
                <a:latin typeface="Arial" charset="0"/>
                <a:cs typeface="Arial" charset="0"/>
              </a:rPr>
              <a:t>+ 70.481.051,66 + </a:t>
            </a:r>
            <a:r>
              <a:rPr lang="pt-BR" altLang="pt-BR" sz="1500" b="0" i="1" dirty="0">
                <a:latin typeface="Arial" charset="0"/>
                <a:cs typeface="Arial" charset="0"/>
              </a:rPr>
              <a:t>306.057.596,08)</a:t>
            </a:r>
          </a:p>
          <a:p>
            <a:pPr algn="just"/>
            <a:r>
              <a:rPr lang="pt-BR" altLang="pt-BR" sz="1500" i="1" dirty="0">
                <a:solidFill>
                  <a:srgbClr val="FF0000"/>
                </a:solidFill>
                <a:latin typeface="Arial" charset="0"/>
                <a:cs typeface="Arial" charset="0"/>
              </a:rPr>
              <a:t>Obs.: considerando </a:t>
            </a:r>
            <a:r>
              <a:rPr lang="pt-BR" altLang="pt-BR" sz="1500" i="1" dirty="0">
                <a:solidFill>
                  <a:srgbClr val="FF0000"/>
                </a:solidFill>
                <a:latin typeface="Arial" charset="0"/>
                <a:cs typeface="Arial" charset="0"/>
              </a:rPr>
              <a:t>que </a:t>
            </a:r>
            <a:r>
              <a:rPr lang="pt-BR" altLang="pt-BR" sz="1500" i="1" dirty="0">
                <a:solidFill>
                  <a:srgbClr val="FF0000"/>
                </a:solidFill>
                <a:latin typeface="Arial" charset="0"/>
                <a:cs typeface="Arial" charset="0"/>
              </a:rPr>
              <a:t>no exemplo a </a:t>
            </a:r>
            <a:r>
              <a:rPr lang="pt-BR" altLang="pt-BR" sz="1500" i="1" dirty="0">
                <a:solidFill>
                  <a:srgbClr val="FF0000"/>
                </a:solidFill>
                <a:latin typeface="Arial" charset="0"/>
                <a:cs typeface="Arial" charset="0"/>
              </a:rPr>
              <a:t>amortização se dará por alíquota suplementar, então é </a:t>
            </a:r>
            <a:r>
              <a:rPr lang="pt-BR" altLang="pt-BR" sz="1500" i="1" dirty="0">
                <a:solidFill>
                  <a:srgbClr val="FF0000"/>
                </a:solidFill>
                <a:latin typeface="Arial" charset="0"/>
                <a:cs typeface="Arial" charset="0"/>
              </a:rPr>
              <a:t>patronal.</a:t>
            </a:r>
            <a:endParaRPr lang="pt-BR" altLang="pt-BR" sz="1500" i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endParaRPr lang="pt-BR" altLang="pt-BR" sz="1500" dirty="0">
              <a:latin typeface="Arial" charset="0"/>
              <a:cs typeface="Arial" charset="0"/>
            </a:endParaRPr>
          </a:p>
          <a:p>
            <a:r>
              <a:rPr lang="pt-BR" altLang="pt-BR" sz="1500" dirty="0">
                <a:latin typeface="Arial" charset="0"/>
                <a:cs typeface="Arial" charset="0"/>
              </a:rPr>
              <a:t>D – Contribuições dos Servidores, Aposentados e Pensionistas - R$ 1.358.795,19 </a:t>
            </a:r>
            <a:r>
              <a:rPr lang="pt-BR" altLang="pt-BR" sz="1500" b="0" i="1" dirty="0">
                <a:latin typeface="Arial" charset="0"/>
                <a:cs typeface="Arial" charset="0"/>
              </a:rPr>
              <a:t>(1.369.224,30 + 351.757,94 + 59.637.812,95)</a:t>
            </a:r>
          </a:p>
          <a:p>
            <a:endParaRPr lang="pt-BR" altLang="pt-BR" sz="1500" dirty="0">
              <a:latin typeface="Arial" charset="0"/>
              <a:cs typeface="Arial" charset="0"/>
            </a:endParaRPr>
          </a:p>
          <a:p>
            <a:r>
              <a:rPr lang="pt-BR" altLang="pt-BR" sz="1500" dirty="0">
                <a:latin typeface="Arial" charset="0"/>
                <a:cs typeface="Arial" charset="0"/>
              </a:rPr>
              <a:t>D – Compensação </a:t>
            </a:r>
            <a:r>
              <a:rPr lang="pt-BR" altLang="pt-BR" sz="1500" dirty="0">
                <a:latin typeface="Arial" charset="0"/>
                <a:cs typeface="Arial" charset="0"/>
              </a:rPr>
              <a:t>Previdenciária </a:t>
            </a:r>
            <a:r>
              <a:rPr lang="pt-BR" altLang="pt-BR" sz="1500" dirty="0">
                <a:latin typeface="Arial" charset="0"/>
                <a:cs typeface="Arial" charset="0"/>
              </a:rPr>
              <a:t>(</a:t>
            </a:r>
            <a:r>
              <a:rPr lang="pt-BR" altLang="pt-BR" sz="1500" i="1" dirty="0" err="1">
                <a:latin typeface="Arial" charset="0"/>
                <a:cs typeface="Arial" charset="0"/>
              </a:rPr>
              <a:t>RMBCe</a:t>
            </a:r>
            <a:r>
              <a:rPr lang="pt-BR" altLang="pt-BR" sz="1500" i="1" dirty="0">
                <a:latin typeface="Arial" charset="0"/>
                <a:cs typeface="Arial" charset="0"/>
              </a:rPr>
              <a:t> </a:t>
            </a:r>
            <a:r>
              <a:rPr lang="pt-BR" altLang="pt-BR" sz="1500" i="1" dirty="0" err="1">
                <a:latin typeface="Arial" charset="0"/>
                <a:cs typeface="Arial" charset="0"/>
              </a:rPr>
              <a:t>RMBaC</a:t>
            </a:r>
            <a:r>
              <a:rPr lang="pt-BR" altLang="pt-BR" sz="1500" dirty="0">
                <a:latin typeface="Arial" charset="0"/>
                <a:cs typeface="Arial" charset="0"/>
              </a:rPr>
              <a:t>) - R$ </a:t>
            </a:r>
            <a:r>
              <a:rPr lang="pt-BR" altLang="pt-BR" sz="1500" dirty="0">
                <a:latin typeface="Arial" charset="0"/>
                <a:cs typeface="Arial" charset="0"/>
              </a:rPr>
              <a:t>51.933.211,84 </a:t>
            </a:r>
            <a:r>
              <a:rPr lang="pt-BR" altLang="pt-BR" sz="1500" b="0" i="1" dirty="0">
                <a:latin typeface="Arial" charset="0"/>
                <a:cs typeface="Arial" charset="0"/>
              </a:rPr>
              <a:t>(7.277.943,01 + 44.655.268,83)</a:t>
            </a:r>
            <a:endParaRPr lang="pt-BR" altLang="pt-BR" sz="1500" b="0" i="1" dirty="0">
              <a:latin typeface="Arial" charset="0"/>
              <a:cs typeface="Arial" charset="0"/>
            </a:endParaRPr>
          </a:p>
          <a:p>
            <a:endParaRPr lang="pt-BR" altLang="pt-BR" sz="1500" dirty="0">
              <a:latin typeface="Arial" charset="0"/>
              <a:cs typeface="Arial" charset="0"/>
            </a:endParaRPr>
          </a:p>
          <a:p>
            <a:r>
              <a:rPr lang="pt-BR" altLang="pt-BR" sz="1500" dirty="0">
                <a:latin typeface="Arial" charset="0"/>
                <a:cs typeface="Arial" charset="0"/>
              </a:rPr>
              <a:t>D – Parcelamento de Débitos Previdenciários - R$ 12.550.649,93</a:t>
            </a:r>
          </a:p>
          <a:p>
            <a:endParaRPr lang="pt-BR" altLang="pt-BR" sz="1500" dirty="0">
              <a:latin typeface="Arial" charset="0"/>
              <a:cs typeface="Arial" charset="0"/>
            </a:endParaRPr>
          </a:p>
          <a:p>
            <a:r>
              <a:rPr lang="pt-BR" altLang="pt-BR" sz="1500" dirty="0">
                <a:latin typeface="Arial" charset="0"/>
                <a:cs typeface="Arial" charset="0"/>
              </a:rPr>
              <a:t>C – Provisão Matemática Previdenciária - R$ 452.795.455,47</a:t>
            </a:r>
          </a:p>
          <a:p>
            <a:endParaRPr lang="pt-BR" altLang="pt-BR" sz="1500" dirty="0">
              <a:latin typeface="Arial" charset="0"/>
              <a:cs typeface="Arial" charset="0"/>
            </a:endParaRPr>
          </a:p>
          <a:p>
            <a:r>
              <a:rPr lang="pt-BR" altLang="pt-BR" sz="1500" dirty="0">
                <a:latin typeface="Arial" charset="0"/>
                <a:cs typeface="Arial" charset="0"/>
              </a:rPr>
              <a:t>C - Ajuste de Resultado Atuarial Superavitário - R$ 51.619.737,33.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00100" y="5238767"/>
            <a:ext cx="5815665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67" dirty="0">
                <a:solidFill>
                  <a:srgbClr val="FF0000"/>
                </a:solidFill>
              </a:rPr>
              <a:t>Obs.: Não há possibilidade de PMP negativa.</a:t>
            </a:r>
            <a:endParaRPr lang="pt-BR" sz="1667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ChangeArrowheads="1"/>
          </p:cNvSpPr>
          <p:nvPr/>
        </p:nvSpPr>
        <p:spPr bwMode="auto">
          <a:xfrm>
            <a:off x="1242219" y="969884"/>
            <a:ext cx="6630458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1667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Ingressos de Recursos</a:t>
            </a:r>
          </a:p>
        </p:txBody>
      </p:sp>
      <p:graphicFrame>
        <p:nvGraphicFramePr>
          <p:cNvPr id="2" name="Diagrama 1"/>
          <p:cNvGraphicFramePr/>
          <p:nvPr/>
        </p:nvGraphicFramePr>
        <p:xfrm>
          <a:off x="1271633" y="1837387"/>
          <a:ext cx="6720417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71021" y="1297782"/>
            <a:ext cx="7141104" cy="11185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1667" dirty="0">
                <a:latin typeface="+mn-lt"/>
              </a:rPr>
              <a:t>As NBC TSP – Normas Brasileiras de Contabilidade – Setor Público, emitidas pelo CFC em 2008, editadas com o objetivo de se construir um referencial teórico em bases científicas para a Contabilidade Pública brasileira, procurando diferenciar a Ciência Contábil da legislação vigente: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971021" y="2436813"/>
          <a:ext cx="7321021" cy="3038739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085525"/>
                <a:gridCol w="894146"/>
                <a:gridCol w="5341350"/>
              </a:tblGrid>
              <a:tr h="233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 b="1" dirty="0">
                          <a:effectLst/>
                        </a:rPr>
                        <a:t>NBC</a:t>
                      </a:r>
                      <a:endParaRPr lang="pt-BR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60" marR="5716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 b="1">
                          <a:effectLst/>
                        </a:rPr>
                        <a:t>RS CFC</a:t>
                      </a:r>
                      <a:endParaRPr lang="pt-BR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60" marR="5716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 b="1" dirty="0">
                          <a:effectLst/>
                        </a:rPr>
                        <a:t>Nome da Norma</a:t>
                      </a:r>
                      <a:endParaRPr lang="pt-BR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60" marR="5716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3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NBC T 16.1 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60" marR="5716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1.128/08 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60" marR="5716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Conceituação, Objeto e Campo de Aplicação 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60" marR="5716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3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NBC T 16.2 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60" marR="5716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1.129/08 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60" marR="5716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 dirty="0">
                          <a:effectLst/>
                        </a:rPr>
                        <a:t>Patrimônio e Sistemas Contábeis 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60" marR="5716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3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NBC T 16.3 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60" marR="5716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1.130/08 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60" marR="5716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 dirty="0">
                          <a:effectLst/>
                        </a:rPr>
                        <a:t>Planejamento e seus Instrumentos sob o Enfoque Contábil 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60" marR="5716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3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NBC T 16.4 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60" marR="5716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 dirty="0">
                          <a:effectLst/>
                        </a:rPr>
                        <a:t>1.131/08 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60" marR="5716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 dirty="0">
                          <a:effectLst/>
                        </a:rPr>
                        <a:t>Transações no Setor Público 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60" marR="5716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3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NBC T 16.5 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60" marR="5716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1.132/08 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60" marR="5716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 dirty="0">
                          <a:effectLst/>
                        </a:rPr>
                        <a:t>Registro Contábil 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60" marR="5716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3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NBC T 16.6 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60" marR="5716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1.133/08 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60" marR="5716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Demonstrações Contábeis 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60" marR="5716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3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NBC T 16.7 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60" marR="5716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1.134/08 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60" marR="5716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 dirty="0">
                          <a:effectLst/>
                        </a:rPr>
                        <a:t>Consolidação das Demonstrações Contábeis 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60" marR="5716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3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NBC T 16.8 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60" marR="5716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1.135/08 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60" marR="5716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Controle Interno 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60" marR="5716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3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NBC T 16.9 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60" marR="5716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1.136/08 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60" marR="5716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 dirty="0">
                          <a:effectLst/>
                        </a:rPr>
                        <a:t>Depreciação, Amortização e Exaustão 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60" marR="5716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7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NBC T 16.10 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60" marR="5716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 dirty="0">
                          <a:effectLst/>
                        </a:rPr>
                        <a:t>1.137/08 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60" marR="5716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 dirty="0">
                          <a:effectLst/>
                        </a:rPr>
                        <a:t>Avaliação e Mensuração de Ativos e Passivos em Entidades do Setor Público 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60" marR="5716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3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NBC T 16.11 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60" marR="5716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1.366/11 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60" marR="5716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 dirty="0">
                          <a:effectLst/>
                        </a:rPr>
                        <a:t>Sistema de Informação de Custos do Setor Público 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60" marR="5716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58875" y="784490"/>
            <a:ext cx="6659563" cy="3488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667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 Contabilidade na Gestão dos  RPPS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ChangeArrowheads="1"/>
          </p:cNvSpPr>
          <p:nvPr/>
        </p:nvSpPr>
        <p:spPr bwMode="auto">
          <a:xfrm>
            <a:off x="1017324" y="669582"/>
            <a:ext cx="6687343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1667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Recebimento dos Recursos pela Unidade Gestora do RPPS </a:t>
            </a:r>
          </a:p>
        </p:txBody>
      </p:sp>
      <p:sp>
        <p:nvSpPr>
          <p:cNvPr id="46083" name="CaixaDeTexto 2"/>
          <p:cNvSpPr txBox="1">
            <a:spLocks noChangeArrowheads="1"/>
          </p:cNvSpPr>
          <p:nvPr/>
        </p:nvSpPr>
        <p:spPr bwMode="auto">
          <a:xfrm>
            <a:off x="996157" y="1057011"/>
            <a:ext cx="7020718" cy="460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1333">
                <a:latin typeface="Times New Roman" pitchFamily="18" charset="0"/>
                <a:cs typeface="Times New Roman" pitchFamily="18" charset="0"/>
              </a:rPr>
              <a:t>1. Contribuições Patronais</a:t>
            </a:r>
          </a:p>
          <a:p>
            <a:endParaRPr lang="pt-BR" altLang="pt-BR" sz="1333">
              <a:latin typeface="Times New Roman" pitchFamily="18" charset="0"/>
              <a:cs typeface="Times New Roman" pitchFamily="18" charset="0"/>
            </a:endParaRPr>
          </a:p>
          <a:p>
            <a:r>
              <a:rPr lang="pt-BR" altLang="pt-BR" sz="1333">
                <a:latin typeface="Times New Roman" pitchFamily="18" charset="0"/>
                <a:cs typeface="Times New Roman" pitchFamily="18" charset="0"/>
              </a:rPr>
              <a:t>D – Caixa/Bancos Conta Movimento                   - 1.1.1.1.1.06.00 </a:t>
            </a:r>
          </a:p>
          <a:p>
            <a:r>
              <a:rPr lang="pt-BR" altLang="pt-BR" sz="1333">
                <a:latin typeface="Times New Roman" pitchFamily="18" charset="0"/>
                <a:cs typeface="Times New Roman" pitchFamily="18" charset="0"/>
              </a:rPr>
              <a:t>C – VPA                                                                   - 4.2.1.1.1.01.00</a:t>
            </a:r>
          </a:p>
          <a:p>
            <a:endParaRPr lang="pt-BR" altLang="pt-BR" sz="1333">
              <a:latin typeface="Times New Roman" pitchFamily="18" charset="0"/>
              <a:cs typeface="Times New Roman" pitchFamily="18" charset="0"/>
            </a:endParaRPr>
          </a:p>
          <a:p>
            <a:r>
              <a:rPr lang="pt-BR" altLang="pt-BR" sz="1333">
                <a:latin typeface="Times New Roman" pitchFamily="18" charset="0"/>
                <a:cs typeface="Times New Roman" pitchFamily="18" charset="0"/>
              </a:rPr>
              <a:t>D – Receita a Realizar                                            - 6.2.1.1.0.00.00</a:t>
            </a:r>
          </a:p>
          <a:p>
            <a:r>
              <a:rPr lang="pt-BR" altLang="pt-BR" sz="1333">
                <a:latin typeface="Times New Roman" pitchFamily="18" charset="0"/>
                <a:cs typeface="Times New Roman" pitchFamily="18" charset="0"/>
              </a:rPr>
              <a:t>C  - Receita Realizada                                            - 6.2.1.2.0.00.00</a:t>
            </a:r>
          </a:p>
          <a:p>
            <a:endParaRPr lang="pt-BR" altLang="pt-BR" sz="1333">
              <a:latin typeface="Times New Roman" pitchFamily="18" charset="0"/>
              <a:cs typeface="Times New Roman" pitchFamily="18" charset="0"/>
            </a:endParaRPr>
          </a:p>
          <a:p>
            <a:r>
              <a:rPr lang="pt-BR" altLang="pt-BR" sz="1333">
                <a:latin typeface="Times New Roman" pitchFamily="18" charset="0"/>
                <a:cs typeface="Times New Roman" pitchFamily="18" charset="0"/>
              </a:rPr>
              <a:t>2. Contribuições dos Segurados e Beneficiários</a:t>
            </a:r>
          </a:p>
          <a:p>
            <a:endParaRPr lang="pt-BR" altLang="pt-BR" sz="1333">
              <a:latin typeface="Times New Roman" pitchFamily="18" charset="0"/>
              <a:cs typeface="Times New Roman" pitchFamily="18" charset="0"/>
            </a:endParaRPr>
          </a:p>
          <a:p>
            <a:r>
              <a:rPr lang="pt-BR" altLang="pt-BR" sz="1333">
                <a:latin typeface="Times New Roman" pitchFamily="18" charset="0"/>
                <a:cs typeface="Times New Roman" pitchFamily="18" charset="0"/>
              </a:rPr>
              <a:t>D – Caixa/Bancos Conta Movimento                     -  1.1.1.1.1.06.00</a:t>
            </a:r>
          </a:p>
          <a:p>
            <a:r>
              <a:rPr lang="pt-BR" altLang="pt-BR" sz="1333">
                <a:latin typeface="Times New Roman" pitchFamily="18" charset="0"/>
                <a:cs typeface="Times New Roman" pitchFamily="18" charset="0"/>
              </a:rPr>
              <a:t>C – VPA                                                                      - 4.2.1.1.1.02.00</a:t>
            </a:r>
          </a:p>
          <a:p>
            <a:endParaRPr lang="pt-BR" altLang="pt-BR" sz="1333">
              <a:latin typeface="Times New Roman" pitchFamily="18" charset="0"/>
              <a:cs typeface="Times New Roman" pitchFamily="18" charset="0"/>
            </a:endParaRPr>
          </a:p>
          <a:p>
            <a:r>
              <a:rPr lang="pt-BR" altLang="pt-BR" sz="1333">
                <a:latin typeface="Times New Roman" pitchFamily="18" charset="0"/>
                <a:cs typeface="Times New Roman" pitchFamily="18" charset="0"/>
              </a:rPr>
              <a:t>D – Receita a Realizar                                              - 6.2.1.1.0.00.00</a:t>
            </a:r>
          </a:p>
          <a:p>
            <a:r>
              <a:rPr lang="pt-BR" altLang="pt-BR" sz="1333">
                <a:latin typeface="Times New Roman" pitchFamily="18" charset="0"/>
                <a:cs typeface="Times New Roman" pitchFamily="18" charset="0"/>
              </a:rPr>
              <a:t>C  - Receita Realizada                                               - 6.2.1.2.0.00.00</a:t>
            </a:r>
          </a:p>
          <a:p>
            <a:endParaRPr lang="pt-BR" altLang="pt-BR" sz="1333">
              <a:latin typeface="Times New Roman" pitchFamily="18" charset="0"/>
              <a:cs typeface="Times New Roman" pitchFamily="18" charset="0"/>
            </a:endParaRPr>
          </a:p>
          <a:p>
            <a:r>
              <a:rPr lang="pt-BR" altLang="pt-BR" sz="1333">
                <a:latin typeface="Times New Roman" pitchFamily="18" charset="0"/>
                <a:cs typeface="Times New Roman" pitchFamily="18" charset="0"/>
              </a:rPr>
              <a:t>3. Compensação Financeira Previdenciária</a:t>
            </a:r>
          </a:p>
          <a:p>
            <a:endParaRPr lang="pt-BR" altLang="pt-BR" sz="1333">
              <a:latin typeface="Times New Roman" pitchFamily="18" charset="0"/>
              <a:cs typeface="Times New Roman" pitchFamily="18" charset="0"/>
            </a:endParaRPr>
          </a:p>
          <a:p>
            <a:r>
              <a:rPr lang="pt-BR" altLang="pt-BR" sz="1333">
                <a:latin typeface="Times New Roman" pitchFamily="18" charset="0"/>
                <a:cs typeface="Times New Roman" pitchFamily="18" charset="0"/>
              </a:rPr>
              <a:t>D – Caixa/Bancos Conta Movimento                        -  1.1.1.1.1.06.00</a:t>
            </a:r>
          </a:p>
          <a:p>
            <a:r>
              <a:rPr lang="pt-BR" altLang="pt-BR" sz="1333">
                <a:latin typeface="Times New Roman" pitchFamily="18" charset="0"/>
                <a:cs typeface="Times New Roman" pitchFamily="18" charset="0"/>
              </a:rPr>
              <a:t>C – VPA                                                                        - 4.9.9.1.0.00.00/4.9.9.2.0.00.00</a:t>
            </a:r>
          </a:p>
          <a:p>
            <a:endParaRPr lang="pt-BR" altLang="pt-BR" sz="1333">
              <a:latin typeface="Times New Roman" pitchFamily="18" charset="0"/>
              <a:cs typeface="Times New Roman" pitchFamily="18" charset="0"/>
            </a:endParaRPr>
          </a:p>
          <a:p>
            <a:r>
              <a:rPr lang="pt-BR" altLang="pt-BR" sz="1333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Nota: </a:t>
            </a:r>
            <a:r>
              <a:rPr lang="pt-BR" altLang="pt-BR" sz="1333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Observando os devidos desdobramentos  de cada conta conforme o fato 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aixaDeTexto 2"/>
          <p:cNvSpPr txBox="1">
            <a:spLocks noChangeArrowheads="1"/>
          </p:cNvSpPr>
          <p:nvPr/>
        </p:nvSpPr>
        <p:spPr bwMode="auto">
          <a:xfrm>
            <a:off x="1012032" y="1272646"/>
            <a:ext cx="7100093" cy="378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1333">
                <a:latin typeface="Times New Roman" pitchFamily="18" charset="0"/>
                <a:cs typeface="Times New Roman" pitchFamily="18" charset="0"/>
              </a:rPr>
              <a:t>4. Transferências - Insuficiências Financeiras</a:t>
            </a:r>
          </a:p>
          <a:p>
            <a:endParaRPr lang="pt-BR" altLang="pt-BR" sz="1333">
              <a:latin typeface="Times New Roman" pitchFamily="18" charset="0"/>
              <a:cs typeface="Times New Roman" pitchFamily="18" charset="0"/>
            </a:endParaRPr>
          </a:p>
          <a:p>
            <a:r>
              <a:rPr lang="pt-BR" altLang="pt-BR" sz="1333">
                <a:latin typeface="Times New Roman" pitchFamily="18" charset="0"/>
                <a:cs typeface="Times New Roman" pitchFamily="18" charset="0"/>
              </a:rPr>
              <a:t>D - Bancos Conta Movimento                                                                         -  1.1.1.1.1.06.00</a:t>
            </a:r>
          </a:p>
          <a:p>
            <a:r>
              <a:rPr lang="pt-BR" altLang="pt-BR" sz="1333">
                <a:latin typeface="Times New Roman" pitchFamily="18" charset="0"/>
                <a:cs typeface="Times New Roman" pitchFamily="18" charset="0"/>
              </a:rPr>
              <a:t>C – Transferências Recebidas para Aportes de recursos para o RPPS       -  4.5.1.3.2.00.00 (VPA)</a:t>
            </a:r>
          </a:p>
          <a:p>
            <a:endParaRPr lang="pt-BR" altLang="pt-BR" sz="1333">
              <a:latin typeface="Times New Roman" pitchFamily="18" charset="0"/>
              <a:cs typeface="Times New Roman" pitchFamily="18" charset="0"/>
            </a:endParaRPr>
          </a:p>
          <a:p>
            <a:r>
              <a:rPr lang="pt-BR" altLang="pt-BR" sz="1333">
                <a:latin typeface="Times New Roman" pitchFamily="18" charset="0"/>
                <a:cs typeface="Times New Roman" pitchFamily="18" charset="0"/>
              </a:rPr>
              <a:t>4.1. Aportes</a:t>
            </a:r>
          </a:p>
          <a:p>
            <a:endParaRPr lang="pt-BR" altLang="pt-BR" sz="1333">
              <a:latin typeface="Times New Roman" pitchFamily="18" charset="0"/>
              <a:cs typeface="Times New Roman" pitchFamily="18" charset="0"/>
            </a:endParaRPr>
          </a:p>
          <a:p>
            <a:r>
              <a:rPr lang="pt-BR" altLang="pt-BR" sz="1333">
                <a:latin typeface="Times New Roman" pitchFamily="18" charset="0"/>
                <a:cs typeface="Times New Roman" pitchFamily="18" charset="0"/>
              </a:rPr>
              <a:t>4.1.1. Financeiros</a:t>
            </a:r>
          </a:p>
          <a:p>
            <a:endParaRPr lang="pt-BR" altLang="pt-BR" sz="1333">
              <a:latin typeface="Times New Roman" pitchFamily="18" charset="0"/>
              <a:cs typeface="Times New Roman" pitchFamily="18" charset="0"/>
            </a:endParaRPr>
          </a:p>
          <a:p>
            <a:r>
              <a:rPr lang="pt-BR" altLang="pt-BR" sz="1333">
                <a:latin typeface="Times New Roman" pitchFamily="18" charset="0"/>
                <a:cs typeface="Times New Roman" pitchFamily="18" charset="0"/>
              </a:rPr>
              <a:t>D - Bancos Conta Movimento                                                                            - 1.1.1.1.1.06.00</a:t>
            </a:r>
          </a:p>
          <a:p>
            <a:r>
              <a:rPr lang="pt-BR" altLang="pt-BR" sz="1333">
                <a:latin typeface="Times New Roman" pitchFamily="18" charset="0"/>
                <a:cs typeface="Times New Roman" pitchFamily="18" charset="0"/>
              </a:rPr>
              <a:t>C - Transferências Recebidas para Aportes de recursos para o RPPS          -  4.5.1.3.2.00.00 (VPA)</a:t>
            </a:r>
          </a:p>
          <a:p>
            <a:r>
              <a:rPr lang="pt-BR" altLang="pt-BR" sz="1333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pt-BR" altLang="pt-BR" sz="1333">
                <a:latin typeface="Times New Roman" pitchFamily="18" charset="0"/>
                <a:cs typeface="Times New Roman" pitchFamily="18" charset="0"/>
              </a:rPr>
              <a:t>D – Receita a Realizar                             - 6.2.1.1.0.00.00</a:t>
            </a:r>
          </a:p>
          <a:p>
            <a:r>
              <a:rPr lang="pt-BR" altLang="pt-BR" sz="1333">
                <a:latin typeface="Times New Roman" pitchFamily="18" charset="0"/>
                <a:cs typeface="Times New Roman" pitchFamily="18" charset="0"/>
              </a:rPr>
              <a:t>C  - Receita Realizada                              - 6.2.1.2.0.00.00</a:t>
            </a:r>
          </a:p>
          <a:p>
            <a:endParaRPr lang="pt-BR" altLang="pt-BR" sz="1333">
              <a:latin typeface="Times New Roman" pitchFamily="18" charset="0"/>
              <a:cs typeface="Times New Roman" pitchFamily="18" charset="0"/>
            </a:endParaRPr>
          </a:p>
          <a:p>
            <a:endParaRPr lang="pt-BR" altLang="pt-BR" sz="1333">
              <a:latin typeface="Times New Roman" pitchFamily="18" charset="0"/>
              <a:cs typeface="Times New Roman" pitchFamily="18" charset="0"/>
            </a:endParaRPr>
          </a:p>
          <a:p>
            <a:r>
              <a:rPr lang="pt-BR" altLang="pt-BR" sz="1333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Nota: </a:t>
            </a:r>
            <a:r>
              <a:rPr lang="pt-BR" altLang="pt-BR" sz="1333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Observando os devidos desdobramentos  de cada conta conforme o fato 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17324" y="669582"/>
            <a:ext cx="6687343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1667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Recebimento dos Recursos pela Unidade Gestora do RPPS 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71021" y="1416844"/>
            <a:ext cx="7141104" cy="4812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pt-BR" sz="1667" dirty="0">
                <a:latin typeface="Times New Roman" pitchFamily="18" charset="0"/>
                <a:cs typeface="Times New Roman" pitchFamily="18" charset="0"/>
              </a:rPr>
              <a:t>4.2.2. Imóveis e Outros Ativos</a:t>
            </a:r>
          </a:p>
          <a:p>
            <a:pPr algn="just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endParaRPr lang="pt-BR" sz="1667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pt-BR" sz="1667" dirty="0">
                <a:latin typeface="Times New Roman" pitchFamily="18" charset="0"/>
                <a:cs typeface="Times New Roman" pitchFamily="18" charset="0"/>
              </a:rPr>
              <a:t>De acordo com o novo plano de contas a entrada destes ativos deve ser tratada como transferência na Classe 4 – VPA.</a:t>
            </a:r>
          </a:p>
          <a:p>
            <a:pPr algn="just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endParaRPr lang="pt-BR" sz="1667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endParaRPr lang="pt-BR" sz="1667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pt-BR" sz="1667" dirty="0">
                <a:latin typeface="Times New Roman" pitchFamily="18" charset="0"/>
                <a:cs typeface="Times New Roman" pitchFamily="18" charset="0"/>
              </a:rPr>
              <a:t>D -  Imóveis (com finalidade previdenciária)                      - 1.1.4.1.1.11.00 </a:t>
            </a:r>
          </a:p>
          <a:p>
            <a:pPr algn="just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endParaRPr lang="pt-BR" sz="1667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pt-BR" sz="1667" dirty="0">
                <a:latin typeface="Times New Roman" pitchFamily="18" charset="0"/>
                <a:cs typeface="Times New Roman" pitchFamily="18" charset="0"/>
              </a:rPr>
              <a:t>ou </a:t>
            </a:r>
          </a:p>
          <a:p>
            <a:pPr algn="just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endParaRPr lang="pt-BR" sz="1667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pt-BR" sz="1667" dirty="0">
                <a:latin typeface="Times New Roman" pitchFamily="18" charset="0"/>
                <a:cs typeface="Times New Roman" pitchFamily="18" charset="0"/>
              </a:rPr>
              <a:t>D - Títulos e Valores não Sujeitos ao Enquadramento        -  1.1.4.1.1.13.00</a:t>
            </a:r>
          </a:p>
          <a:p>
            <a:pPr algn="just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pt-BR" sz="1667" dirty="0">
                <a:latin typeface="Times New Roman" pitchFamily="18" charset="0"/>
                <a:cs typeface="Times New Roman" pitchFamily="18" charset="0"/>
              </a:rPr>
              <a:t>C -  Outros Aportes para o RPPS                                        - 4.5.1.3.2.02.99 (VPA)</a:t>
            </a:r>
          </a:p>
          <a:p>
            <a:pPr marL="285739" indent="-285739" algn="just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pt-BR" sz="1667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pt-BR" sz="1667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Obs.: os imóveis de uso compõem o Imobilizado e devem ser registrados na conta 1.2.3.2.0.00.00 – Bens Imóveis  (</a:t>
            </a:r>
            <a:r>
              <a:rPr lang="pt-BR" sz="1667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não têm finalidade previdenciária</a:t>
            </a:r>
            <a:r>
              <a:rPr lang="pt-BR" sz="1667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17324" y="776739"/>
            <a:ext cx="6687343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1667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Recebimento dos Recursos pela Unidade Gestora do RPPS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ChangeArrowheads="1"/>
          </p:cNvSpPr>
          <p:nvPr/>
        </p:nvSpPr>
        <p:spPr bwMode="auto">
          <a:xfrm>
            <a:off x="1031875" y="2250219"/>
            <a:ext cx="66304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Tratamento Contábil da Carteira de Aplicações e Investimentos dos Recursos sob Gestão do RPPS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tângulo 1"/>
          <p:cNvSpPr>
            <a:spLocks noChangeArrowheads="1"/>
          </p:cNvSpPr>
          <p:nvPr/>
        </p:nvSpPr>
        <p:spPr bwMode="auto">
          <a:xfrm>
            <a:off x="1091407" y="1236928"/>
            <a:ext cx="6961188" cy="368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altLang="pt-BR" sz="1667">
                <a:latin typeface="Times New Roman" pitchFamily="18" charset="0"/>
                <a:cs typeface="Times New Roman" pitchFamily="18" charset="0"/>
              </a:rPr>
              <a:t>Portaria MPS nº 402/2010</a:t>
            </a:r>
          </a:p>
          <a:p>
            <a:pPr algn="just"/>
            <a:endParaRPr lang="pt-BR" altLang="pt-BR" sz="1667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altLang="pt-BR" sz="1667">
                <a:latin typeface="Times New Roman" pitchFamily="18" charset="0"/>
                <a:cs typeface="Times New Roman" pitchFamily="18" charset="0"/>
              </a:rPr>
              <a:t>Art. 16. Para a organização do RPPS devem ser observadas as seguintes normas de contabilidade:</a:t>
            </a:r>
          </a:p>
          <a:p>
            <a:pPr algn="just"/>
            <a:r>
              <a:rPr lang="pt-BR" altLang="pt-BR" sz="1667">
                <a:latin typeface="Times New Roman" pitchFamily="18" charset="0"/>
                <a:cs typeface="Times New Roman" pitchFamily="18" charset="0"/>
              </a:rPr>
              <a:t>(...)</a:t>
            </a:r>
          </a:p>
          <a:p>
            <a:pPr algn="just"/>
            <a:endParaRPr lang="pt-BR" altLang="pt-BR" sz="1667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altLang="pt-BR" sz="1667">
                <a:latin typeface="Times New Roman" pitchFamily="18" charset="0"/>
                <a:cs typeface="Times New Roman" pitchFamily="18" charset="0"/>
              </a:rPr>
              <a:t>VIII - Os valores das aplicações de recursos do RPPS em cotas de fundos de investimento ou em títulos de emissão do Tesouro Nacional, integrantes da carteira própria do RPPS, deverão ser marcados a mercado, no mínimo mensalmente, mediante a utilização de metodologias de apuração consentâneas com os parâmetros reconhecidos pelo mercado financeiro, de forma a refletir o seu valor real, e as normas baixadas pelo Banco Central do Brasil e a Comissão de Valores Mobiliários. </a:t>
            </a:r>
            <a:r>
              <a:rPr lang="pt-BR" altLang="pt-BR" sz="1667" i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altLang="pt-BR" sz="1167" i="1">
                <a:latin typeface="Times New Roman" pitchFamily="18" charset="0"/>
                <a:cs typeface="Times New Roman" pitchFamily="18" charset="0"/>
              </a:rPr>
              <a:t>Redação dada pela Portaria MPS nº 65, de26/02/2014</a:t>
            </a:r>
            <a:r>
              <a:rPr lang="pt-BR" altLang="pt-BR" sz="1667" i="1">
                <a:latin typeface="Times New Roman" pitchFamily="18" charset="0"/>
                <a:cs typeface="Times New Roman" pitchFamily="18" charset="0"/>
              </a:rPr>
              <a:t>)</a:t>
            </a:r>
            <a:endParaRPr lang="pt-BR" altLang="pt-BR" sz="1667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09928" y="788644"/>
            <a:ext cx="6822281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1667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Marcação a Mercado das Aplicações e dos Investimentos</a:t>
            </a:r>
          </a:p>
        </p:txBody>
      </p:sp>
      <p:sp>
        <p:nvSpPr>
          <p:cNvPr id="50180" name="Retângulo 2"/>
          <p:cNvSpPr>
            <a:spLocks noChangeArrowheads="1"/>
          </p:cNvSpPr>
          <p:nvPr/>
        </p:nvSpPr>
        <p:spPr bwMode="auto">
          <a:xfrm>
            <a:off x="1109927" y="4659312"/>
            <a:ext cx="7063052" cy="60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1667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Marcação a Mercado - MaM, significa atualizar para o valor do dia, o preço.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62000" y="721227"/>
            <a:ext cx="7620000" cy="60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1667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Registro das Aplicações e Investimentos dos Recursos  - </a:t>
            </a:r>
            <a:r>
              <a:rPr lang="pt-BR" sz="1667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NO RPPS </a:t>
            </a:r>
          </a:p>
          <a:p>
            <a:pPr algn="ctr" eaLnBrk="1" hangingPunct="1">
              <a:defRPr/>
            </a:pPr>
            <a:r>
              <a:rPr lang="pt-BR" sz="1667" i="1" dirty="0">
                <a:latin typeface="Arial" pitchFamily="34" charset="0"/>
                <a:cs typeface="Arial" pitchFamily="34" charset="0"/>
              </a:rPr>
              <a:t>(uma forma possível – ainda não há acordo com a STN)</a:t>
            </a:r>
            <a:endParaRPr lang="pt-BR" sz="1667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2032" y="1477698"/>
            <a:ext cx="7160948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32" y="1369209"/>
            <a:ext cx="7500963" cy="311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62000" y="721201"/>
            <a:ext cx="7620000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1667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Registro das Aplicações e Investimentos dos Recursos  - </a:t>
            </a:r>
            <a:r>
              <a:rPr lang="pt-BR" sz="1667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NO RPPS 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1959" y="1424782"/>
            <a:ext cx="7200636" cy="365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62000" y="721201"/>
            <a:ext cx="7620000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1667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Registro das Aplicações e Investimentos dos Recursos  - </a:t>
            </a:r>
            <a:r>
              <a:rPr lang="pt-BR" sz="1667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NO RPPS 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1491" y="1505480"/>
            <a:ext cx="7141104" cy="381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62000" y="721201"/>
            <a:ext cx="7620000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1667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Registro das Aplicações e Investimentos dos Recursos  - </a:t>
            </a:r>
            <a:r>
              <a:rPr lang="pt-BR" sz="1667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NO RPPS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1491" y="1537230"/>
            <a:ext cx="7261489" cy="402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62000" y="721201"/>
            <a:ext cx="7620000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1667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Registro das Aplicações e Investimentos dos Recursos  - </a:t>
            </a:r>
            <a:r>
              <a:rPr lang="pt-BR" sz="1667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NO RPPS 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11490" y="1898386"/>
            <a:ext cx="7380552" cy="33742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1333" dirty="0">
                <a:latin typeface="+mn-lt"/>
              </a:rPr>
              <a:t>LRF – LC 101/2001 </a:t>
            </a:r>
          </a:p>
          <a:p>
            <a:pPr algn="just">
              <a:defRPr/>
            </a:pPr>
            <a:endParaRPr lang="pt-BR" sz="1333" dirty="0">
              <a:latin typeface="+mn-lt"/>
            </a:endParaRPr>
          </a:p>
          <a:p>
            <a:pPr algn="just">
              <a:defRPr/>
            </a:pPr>
            <a:r>
              <a:rPr lang="pt-BR" sz="1333" dirty="0">
                <a:latin typeface="+mn-lt"/>
              </a:rPr>
              <a:t>Art. 51. O Poder Executivo da União promoverá, até o dia trinta de junho, a consolidação, nacional e por esfera de governo, das contas dos entes da Federação relativas ao exercício anterior, e a sua divulgação, inclusive por meio eletrônico de acesso público.</a:t>
            </a:r>
          </a:p>
          <a:p>
            <a:pPr algn="just">
              <a:defRPr/>
            </a:pPr>
            <a:endParaRPr lang="pt-BR" sz="1333" dirty="0">
              <a:latin typeface="+mn-lt"/>
            </a:endParaRPr>
          </a:p>
          <a:p>
            <a:pPr algn="just">
              <a:defRPr/>
            </a:pPr>
            <a:r>
              <a:rPr lang="pt-BR" sz="1333" dirty="0">
                <a:latin typeface="+mn-lt"/>
              </a:rPr>
              <a:t>§ 1</a:t>
            </a:r>
            <a:r>
              <a:rPr lang="pt-BR" sz="1333" u="sng" baseline="30000" dirty="0">
                <a:latin typeface="+mn-lt"/>
              </a:rPr>
              <a:t>o</a:t>
            </a:r>
            <a:r>
              <a:rPr lang="pt-BR" sz="1333" dirty="0">
                <a:latin typeface="+mn-lt"/>
              </a:rPr>
              <a:t> Os Estados e os Municípios encaminharão suas contas ao Poder Executivo da União nos seguintes prazos:</a:t>
            </a:r>
          </a:p>
          <a:p>
            <a:pPr algn="just">
              <a:defRPr/>
            </a:pPr>
            <a:endParaRPr lang="pt-BR" sz="1333" dirty="0">
              <a:latin typeface="+mn-lt"/>
            </a:endParaRPr>
          </a:p>
          <a:p>
            <a:pPr algn="just">
              <a:defRPr/>
            </a:pPr>
            <a:r>
              <a:rPr lang="pt-BR" sz="1333" dirty="0">
                <a:latin typeface="+mn-lt"/>
              </a:rPr>
              <a:t>I - Municípios, com cópia para o Poder Executivo do respectivo Estado, até trinta de abril;</a:t>
            </a:r>
          </a:p>
          <a:p>
            <a:pPr algn="just">
              <a:defRPr/>
            </a:pPr>
            <a:endParaRPr lang="pt-BR" sz="1333" dirty="0">
              <a:latin typeface="+mn-lt"/>
            </a:endParaRPr>
          </a:p>
          <a:p>
            <a:pPr algn="just">
              <a:defRPr/>
            </a:pPr>
            <a:r>
              <a:rPr lang="pt-BR" sz="1333" dirty="0">
                <a:latin typeface="+mn-lt"/>
              </a:rPr>
              <a:t>II - Estados, até trinta e um de maio.</a:t>
            </a:r>
          </a:p>
          <a:p>
            <a:pPr algn="just">
              <a:defRPr/>
            </a:pPr>
            <a:endParaRPr lang="pt-BR" sz="1333" dirty="0">
              <a:latin typeface="+mn-lt"/>
            </a:endParaRPr>
          </a:p>
          <a:p>
            <a:pPr algn="just">
              <a:defRPr/>
            </a:pPr>
            <a:r>
              <a:rPr lang="pt-BR" sz="1333" dirty="0">
                <a:latin typeface="+mn-lt"/>
              </a:rPr>
              <a:t>§ 2</a:t>
            </a:r>
            <a:r>
              <a:rPr lang="pt-BR" sz="1333" u="sng" baseline="30000" dirty="0">
                <a:latin typeface="+mn-lt"/>
              </a:rPr>
              <a:t>o</a:t>
            </a:r>
            <a:r>
              <a:rPr lang="pt-BR" sz="1333" dirty="0">
                <a:latin typeface="+mn-lt"/>
              </a:rPr>
              <a:t> O descumprimento dos prazos previstos neste artigo impedirá, até que a situação seja regularizada, que o ente da Federação receba transferências voluntárias e contrate operações de crédito, exceto as destinadas ao refinanciamento do principal atualizado da dívida mobiliária.</a:t>
            </a:r>
          </a:p>
        </p:txBody>
      </p:sp>
      <p:sp>
        <p:nvSpPr>
          <p:cNvPr id="5" name="Retângulo 4"/>
          <p:cNvSpPr/>
          <p:nvPr/>
        </p:nvSpPr>
        <p:spPr>
          <a:xfrm>
            <a:off x="911490" y="1477699"/>
            <a:ext cx="7380552" cy="5025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1333" dirty="0">
                <a:latin typeface="+mn-lt"/>
              </a:rPr>
              <a:t>Além das NBC TSP que têm como foco principal a atuação do profissional de contabilidade,  tem-se: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58875" y="844021"/>
            <a:ext cx="6659563" cy="3488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667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 Contabilidade na Gestão dos  RPPS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2032" y="1596761"/>
            <a:ext cx="7100093" cy="324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62000" y="721201"/>
            <a:ext cx="7620000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1667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Registro das Aplicações e Investimentos dos Recursos  - </a:t>
            </a:r>
            <a:r>
              <a:rPr lang="pt-BR" sz="1667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NO RPPS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1031876" y="788644"/>
            <a:ext cx="7141104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1667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Proposta de Lançamento de Recebíveis </a:t>
            </a:r>
            <a:r>
              <a:rPr lang="pt-BR" sz="1667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pt-BR" sz="1667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contribuições)</a:t>
            </a:r>
            <a:endParaRPr lang="pt-BR" sz="1667" i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9395" name="Retângulo 3"/>
          <p:cNvSpPr>
            <a:spLocks noChangeArrowheads="1"/>
          </p:cNvSpPr>
          <p:nvPr/>
        </p:nvSpPr>
        <p:spPr bwMode="auto">
          <a:xfrm>
            <a:off x="1001449" y="1239574"/>
            <a:ext cx="7171531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defRPr/>
            </a:pPr>
            <a:r>
              <a:rPr lang="pt-BR" altLang="pt-BR" sz="1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Na ocorrência do Fato Gerador da Obrigação</a:t>
            </a:r>
          </a:p>
          <a:p>
            <a:pPr>
              <a:defRPr/>
            </a:pPr>
            <a:endParaRPr lang="pt-BR" altLang="pt-BR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pt-BR" altLang="pt-BR" sz="1000" dirty="0">
                <a:latin typeface="Times New Roman" pitchFamily="18" charset="0"/>
                <a:cs typeface="Times New Roman" pitchFamily="18" charset="0"/>
              </a:rPr>
              <a:t>D - Créditos a Receber de contribuições/aportes/outros do ente</a:t>
            </a:r>
            <a:br>
              <a:rPr lang="pt-BR" altLang="pt-BR" sz="1000" dirty="0">
                <a:latin typeface="Times New Roman" pitchFamily="18" charset="0"/>
                <a:cs typeface="Times New Roman" pitchFamily="18" charset="0"/>
              </a:rPr>
            </a:br>
            <a:r>
              <a:rPr lang="pt-BR" altLang="pt-BR" sz="1000" dirty="0">
                <a:latin typeface="Times New Roman" pitchFamily="18" charset="0"/>
                <a:cs typeface="Times New Roman" pitchFamily="18" charset="0"/>
              </a:rPr>
              <a:t>C – VPA</a:t>
            </a:r>
          </a:p>
          <a:p>
            <a:pPr>
              <a:defRPr/>
            </a:pPr>
            <a:endParaRPr lang="pt-BR" altLang="pt-BR" sz="1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pt-BR" altLang="pt-BR" sz="1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No pagamento em atraso</a:t>
            </a:r>
            <a:r>
              <a:rPr lang="pt-BR" altLang="pt-BR" sz="1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altLang="pt-BR" sz="1000" dirty="0">
                <a:latin typeface="Times New Roman" pitchFamily="18" charset="0"/>
                <a:cs typeface="Times New Roman" pitchFamily="18" charset="0"/>
              </a:rPr>
            </a:br>
            <a:endParaRPr lang="pt-BR" altLang="pt-BR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pt-BR" altLang="pt-BR" sz="1000" dirty="0">
                <a:latin typeface="Times New Roman" pitchFamily="18" charset="0"/>
                <a:cs typeface="Times New Roman" pitchFamily="18" charset="0"/>
              </a:rPr>
              <a:t>D - Caixa/Bancos</a:t>
            </a:r>
            <a:br>
              <a:rPr lang="pt-BR" altLang="pt-BR" sz="1000" dirty="0">
                <a:latin typeface="Times New Roman" pitchFamily="18" charset="0"/>
                <a:cs typeface="Times New Roman" pitchFamily="18" charset="0"/>
              </a:rPr>
            </a:br>
            <a:r>
              <a:rPr lang="pt-BR" altLang="pt-BR" sz="1000" dirty="0">
                <a:latin typeface="Times New Roman" pitchFamily="18" charset="0"/>
                <a:cs typeface="Times New Roman" pitchFamily="18" charset="0"/>
              </a:rPr>
              <a:t>C - Créditos a Receber (pelo valor original)</a:t>
            </a:r>
            <a:br>
              <a:rPr lang="pt-BR" altLang="pt-BR" sz="1000" dirty="0">
                <a:latin typeface="Times New Roman" pitchFamily="18" charset="0"/>
                <a:cs typeface="Times New Roman" pitchFamily="18" charset="0"/>
              </a:rPr>
            </a:br>
            <a:r>
              <a:rPr lang="pt-BR" altLang="pt-BR" sz="1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altLang="pt-BR" sz="1000" dirty="0">
                <a:latin typeface="Times New Roman" pitchFamily="18" charset="0"/>
                <a:cs typeface="Times New Roman" pitchFamily="18" charset="0"/>
              </a:rPr>
            </a:br>
            <a:r>
              <a:rPr lang="pt-BR" altLang="pt-BR" sz="1000" dirty="0">
                <a:latin typeface="Times New Roman" pitchFamily="18" charset="0"/>
                <a:cs typeface="Times New Roman" pitchFamily="18" charset="0"/>
              </a:rPr>
              <a:t>D - Caixa/Bancos</a:t>
            </a:r>
            <a:br>
              <a:rPr lang="pt-BR" altLang="pt-BR" sz="1000" dirty="0">
                <a:latin typeface="Times New Roman" pitchFamily="18" charset="0"/>
                <a:cs typeface="Times New Roman" pitchFamily="18" charset="0"/>
              </a:rPr>
            </a:br>
            <a:r>
              <a:rPr lang="pt-BR" altLang="pt-BR" sz="1000" dirty="0">
                <a:latin typeface="Times New Roman" pitchFamily="18" charset="0"/>
                <a:cs typeface="Times New Roman" pitchFamily="18" charset="0"/>
              </a:rPr>
              <a:t>C - VPA – encargos</a:t>
            </a:r>
          </a:p>
          <a:p>
            <a:pPr>
              <a:defRPr/>
            </a:pPr>
            <a:endParaRPr lang="pt-BR" altLang="pt-BR" sz="1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pt-BR" altLang="pt-BR" sz="1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Ocorrendo parcelamento</a:t>
            </a:r>
            <a:r>
              <a:rPr lang="pt-BR" altLang="pt-BR" sz="1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altLang="pt-BR" sz="1000" dirty="0">
                <a:latin typeface="Times New Roman" pitchFamily="18" charset="0"/>
                <a:cs typeface="Times New Roman" pitchFamily="18" charset="0"/>
              </a:rPr>
            </a:br>
            <a:endParaRPr lang="pt-BR" altLang="pt-BR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pt-BR" altLang="pt-BR" sz="1000" dirty="0">
                <a:latin typeface="Times New Roman" pitchFamily="18" charset="0"/>
                <a:cs typeface="Times New Roman" pitchFamily="18" charset="0"/>
              </a:rPr>
              <a:t>D - Parcelamentos ..... do ente (pelo valor original + encargos de consolidação)</a:t>
            </a:r>
            <a:br>
              <a:rPr lang="pt-BR" altLang="pt-BR" sz="1000" dirty="0">
                <a:latin typeface="Times New Roman" pitchFamily="18" charset="0"/>
                <a:cs typeface="Times New Roman" pitchFamily="18" charset="0"/>
              </a:rPr>
            </a:br>
            <a:r>
              <a:rPr lang="pt-BR" altLang="pt-BR" sz="1000" dirty="0">
                <a:latin typeface="Times New Roman" pitchFamily="18" charset="0"/>
                <a:cs typeface="Times New Roman" pitchFamily="18" charset="0"/>
              </a:rPr>
              <a:t>C - Créditos a Receber de contribuições/aportes/outros do ente</a:t>
            </a:r>
            <a:br>
              <a:rPr lang="pt-BR" altLang="pt-BR" sz="1000" dirty="0">
                <a:latin typeface="Times New Roman" pitchFamily="18" charset="0"/>
                <a:cs typeface="Times New Roman" pitchFamily="18" charset="0"/>
              </a:rPr>
            </a:br>
            <a:r>
              <a:rPr lang="pt-BR" altLang="pt-BR" sz="1000" dirty="0">
                <a:latin typeface="Times New Roman" pitchFamily="18" charset="0"/>
                <a:cs typeface="Times New Roman" pitchFamily="18" charset="0"/>
              </a:rPr>
              <a:t>C - VPA (pelos encargos)</a:t>
            </a:r>
            <a:br>
              <a:rPr lang="pt-BR" altLang="pt-BR" sz="1000" dirty="0">
                <a:latin typeface="Times New Roman" pitchFamily="18" charset="0"/>
                <a:cs typeface="Times New Roman" pitchFamily="18" charset="0"/>
              </a:rPr>
            </a:br>
            <a:r>
              <a:rPr lang="pt-BR" altLang="pt-BR" sz="1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altLang="pt-BR" sz="1000" dirty="0">
                <a:latin typeface="Times New Roman" pitchFamily="18" charset="0"/>
                <a:cs typeface="Times New Roman" pitchFamily="18" charset="0"/>
              </a:rPr>
            </a:br>
            <a:r>
              <a:rPr lang="pt-BR" altLang="pt-BR" sz="1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No recebimento</a:t>
            </a:r>
            <a:r>
              <a:rPr lang="pt-BR" altLang="pt-BR" sz="1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altLang="pt-BR" sz="1000" dirty="0">
                <a:latin typeface="Times New Roman" pitchFamily="18" charset="0"/>
                <a:cs typeface="Times New Roman" pitchFamily="18" charset="0"/>
              </a:rPr>
            </a:br>
            <a:endParaRPr lang="pt-BR" altLang="pt-BR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pt-BR" altLang="pt-BR" sz="1000" dirty="0">
                <a:latin typeface="Times New Roman" pitchFamily="18" charset="0"/>
                <a:cs typeface="Times New Roman" pitchFamily="18" charset="0"/>
              </a:rPr>
              <a:t>D - Caixa/Bancos</a:t>
            </a:r>
            <a:br>
              <a:rPr lang="pt-BR" altLang="pt-BR" sz="1000" dirty="0">
                <a:latin typeface="Times New Roman" pitchFamily="18" charset="0"/>
                <a:cs typeface="Times New Roman" pitchFamily="18" charset="0"/>
              </a:rPr>
            </a:br>
            <a:r>
              <a:rPr lang="pt-BR" altLang="pt-BR" sz="1000" dirty="0">
                <a:latin typeface="Times New Roman" pitchFamily="18" charset="0"/>
                <a:cs typeface="Times New Roman" pitchFamily="18" charset="0"/>
              </a:rPr>
              <a:t>C -  Parcelamentos ..... do ente (pelo valor original + encargos de consolidação)</a:t>
            </a:r>
            <a:br>
              <a:rPr lang="pt-BR" altLang="pt-BR" sz="1000" dirty="0">
                <a:latin typeface="Times New Roman" pitchFamily="18" charset="0"/>
                <a:cs typeface="Times New Roman" pitchFamily="18" charset="0"/>
              </a:rPr>
            </a:br>
            <a:r>
              <a:rPr lang="pt-BR" altLang="pt-BR" sz="1000" dirty="0">
                <a:latin typeface="Times New Roman" pitchFamily="18" charset="0"/>
                <a:cs typeface="Times New Roman" pitchFamily="18" charset="0"/>
              </a:rPr>
              <a:t>C - VPA (pelos novos encargos sobre as parcelas vincendas).</a:t>
            </a:r>
          </a:p>
          <a:p>
            <a:pPr>
              <a:defRPr/>
            </a:pPr>
            <a:endParaRPr lang="pt-BR" altLang="pt-BR" sz="1000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pt-BR" altLang="pt-BR" sz="1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Obs. </a:t>
            </a:r>
          </a:p>
          <a:p>
            <a:pPr marL="190492" indent="-190492">
              <a:buFontTx/>
              <a:buAutoNum type="arabicPeriod"/>
              <a:defRPr/>
            </a:pPr>
            <a:r>
              <a:rPr lang="pt-BR" altLang="pt-BR" sz="1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 mesmo se aplica a outros aportes.</a:t>
            </a:r>
          </a:p>
          <a:p>
            <a:pPr marL="190492" indent="-190492">
              <a:buFontTx/>
              <a:buAutoNum type="arabicPeriod"/>
              <a:defRPr/>
            </a:pPr>
            <a:r>
              <a:rPr lang="pt-BR" altLang="pt-BR" sz="1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 parcelamentos não figurarão mais como conta redutora das Provisões Matemáticas Previdenciárias</a:t>
            </a:r>
            <a:endParaRPr lang="pt-BR" altLang="pt-BR" sz="1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971021" y="1297782"/>
          <a:ext cx="7081573" cy="3308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sh dir="u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941917" y="1315127"/>
            <a:ext cx="7290594" cy="3940822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sz="1667" dirty="0">
                <a:latin typeface="+mn-lt"/>
              </a:rPr>
              <a:t>Decreto 6.976/2009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1667" dirty="0">
                <a:latin typeface="+mn-lt"/>
              </a:rPr>
              <a:t> 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1667" dirty="0">
                <a:latin typeface="+mn-lt"/>
              </a:rPr>
              <a:t>Art. 4</a:t>
            </a:r>
            <a:r>
              <a:rPr lang="pt-BR" sz="1667" u="sng" baseline="30000" dirty="0">
                <a:latin typeface="+mn-lt"/>
              </a:rPr>
              <a:t>o</a:t>
            </a:r>
            <a:r>
              <a:rPr lang="pt-BR" sz="1667" dirty="0">
                <a:latin typeface="+mn-lt"/>
              </a:rPr>
              <a:t>  O Sistema de Contabilidade Federal tem como objetivo promover: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1667" dirty="0">
                <a:latin typeface="+mn-lt"/>
              </a:rPr>
              <a:t>I - a padronização e a consolidação das contas nacionais;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1667" dirty="0">
                <a:latin typeface="+mn-lt"/>
              </a:rPr>
              <a:t>II - a busca da convergência aos padrões internacionais de contabilidade, respeitados os aspectos formais e conceituais estabelecidos na legislação vigente; e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1667" dirty="0">
                <a:latin typeface="+mn-lt"/>
              </a:rPr>
              <a:t>III - o acompanhamento contínuo das normas contábeis aplicadas ao setor público, de modo a garantir que os princípios fundamentais de contabilidade sejam respeitados no âmbito do setor público. 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58875" y="903552"/>
            <a:ext cx="6659563" cy="3488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667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 Contabilidade na Gestão dos  RPPS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51959" y="2075657"/>
            <a:ext cx="7440083" cy="26577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1667" dirty="0">
                <a:latin typeface="+mn-lt"/>
              </a:rPr>
              <a:t>Este Decreto “orientou” a Secretaria do Tesouro Nacional – STN como órgão central do sistema de contabilidade federal a instituir o MCASP  - Manual das Contas Aplicado ao Setor Público e o PCASP – Plano de Contas Aplicado ao Setor Público, por meio da Portaria STN 634/2013, que dispõe sobre regras gerais acerca das diretrizes, normas e procedimentos contábeis aplicáveis aos entes da Federação, com vistas à consolidação das contas públicas da União, dos Estados, do Distrito Federal e dos Municípios, sob a mesma base conceitual,  encontrando-se em vigor a 5ª Edição do MCASP, depois de amplos debates nos Grupos Técnicos GTREL, GTCON e GTSIS, integrados, também pelo Departamento dos Regimes de Previdência no Serviço Público - DRPSP</a:t>
            </a:r>
            <a:endParaRPr lang="pt-BR" sz="1667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58875" y="903552"/>
            <a:ext cx="6659563" cy="3488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667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 Contabilidade na Gestão dos  RPPS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ChangeArrowheads="1"/>
          </p:cNvSpPr>
          <p:nvPr/>
        </p:nvSpPr>
        <p:spPr bwMode="auto">
          <a:xfrm>
            <a:off x="998803" y="149676"/>
            <a:ext cx="7209896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1667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O Foco</a:t>
            </a:r>
          </a:p>
        </p:txBody>
      </p:sp>
      <p:sp>
        <p:nvSpPr>
          <p:cNvPr id="3" name="Retângulo 2"/>
          <p:cNvSpPr/>
          <p:nvPr/>
        </p:nvSpPr>
        <p:spPr>
          <a:xfrm>
            <a:off x="851959" y="1236928"/>
            <a:ext cx="7440083" cy="41973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1667" dirty="0">
                <a:latin typeface="+mn-lt"/>
              </a:rPr>
              <a:t>Os “novos” procedimentos têm como foco o registro da integralidade dos ativos e dos passivos públicos, ou seja, do Patrimônio Público, tempestivamente, atendendo os atributos de confiabilidade e comparabilidade, direcionados para:</a:t>
            </a:r>
          </a:p>
          <a:p>
            <a:pPr algn="just">
              <a:defRPr/>
            </a:pPr>
            <a:endParaRPr lang="pt-BR" sz="1667" dirty="0">
              <a:latin typeface="+mn-lt"/>
            </a:endParaRPr>
          </a:p>
          <a:p>
            <a:pPr marL="285739" indent="-285739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1667" i="1" dirty="0"/>
              <a:t>Adoção do Plano de Contas único;</a:t>
            </a:r>
            <a:endParaRPr lang="pt-BR" sz="1667" dirty="0"/>
          </a:p>
          <a:p>
            <a:pPr marL="285739" indent="-285739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1667" i="1" dirty="0"/>
              <a:t>Regime contábil de competência integral;</a:t>
            </a:r>
            <a:endParaRPr lang="pt-BR" sz="1667" dirty="0"/>
          </a:p>
          <a:p>
            <a:pPr marL="285739" indent="-285739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1667" i="1" dirty="0"/>
              <a:t>Implantação de procedimentos patrimoniais, tais como depreciação, reavaliação, provisões, </a:t>
            </a:r>
            <a:r>
              <a:rPr lang="pt-BR" sz="1667" i="1" dirty="0" err="1"/>
              <a:t>impairment</a:t>
            </a:r>
            <a:r>
              <a:rPr lang="pt-BR" sz="1667" i="1" dirty="0"/>
              <a:t>, valor justo, etc. (a maioria já exigida dos RPPS);</a:t>
            </a:r>
            <a:endParaRPr lang="pt-BR" sz="1667" dirty="0"/>
          </a:p>
          <a:p>
            <a:pPr marL="285739" indent="-285739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1667" i="1" dirty="0"/>
              <a:t>Compatibilização com as demonstrações contábeis que passam a ser exigidas;</a:t>
            </a:r>
            <a:endParaRPr lang="pt-BR" sz="1667" dirty="0"/>
          </a:p>
          <a:p>
            <a:pPr marL="285739" indent="-285739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1667" i="1" dirty="0"/>
              <a:t>Busca da implantação de sistema de custos.</a:t>
            </a:r>
            <a:endParaRPr lang="pt-BR" sz="1667" dirty="0">
              <a:latin typeface="+mn-lt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158875" y="903552"/>
            <a:ext cx="6659563" cy="3488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667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 Contabilidade na Gestão dos  RPPS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68375" y="127000"/>
            <a:ext cx="770466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/>
          <a:lstStyle/>
          <a:p>
            <a:pPr eaLnBrk="1" hangingPunct="1"/>
            <a:endParaRPr kumimoji="1" lang="en-GB" altLang="pt-BR" sz="1667">
              <a:latin typeface="Arial" charset="0"/>
              <a:cs typeface="Arial" charset="0"/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1391708" y="788644"/>
            <a:ext cx="6420115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1667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Mudanças no Plano de Contas, incluindo os RPPS</a:t>
            </a:r>
          </a:p>
        </p:txBody>
      </p:sp>
      <p:graphicFrame>
        <p:nvGraphicFramePr>
          <p:cNvPr id="7" name="Group 107"/>
          <p:cNvGraphicFramePr>
            <a:graphicFrameLocks/>
          </p:cNvGraphicFramePr>
          <p:nvPr/>
        </p:nvGraphicFramePr>
        <p:xfrm>
          <a:off x="998803" y="1357312"/>
          <a:ext cx="7204604" cy="3840427"/>
        </p:xfrm>
        <a:graphic>
          <a:graphicData uri="http://schemas.openxmlformats.org/drawingml/2006/table">
            <a:tbl>
              <a:tblPr/>
              <a:tblGrid>
                <a:gridCol w="1721040"/>
                <a:gridCol w="2832735"/>
                <a:gridCol w="2650829"/>
              </a:tblGrid>
              <a:tr h="31831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Contas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6201" marR="76201" marT="38075" marB="380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Plano de Contas Anterior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6201" marR="76201" marT="38075" marB="380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PCASP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6201" marR="76201" marT="38075" marB="380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7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Patrimoniais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6201" marR="76201" marT="38075" marB="380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 Ativo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 Passivo</a:t>
                      </a:r>
                      <a:endParaRPr kumimoji="0" 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6201" marR="76201" marT="38075" marB="380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 Ativo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 Passivo + Patrimônio Líquido</a:t>
                      </a:r>
                      <a:endParaRPr kumimoji="0" 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6201" marR="76201" marT="38075" marB="380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012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Resultado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6201" marR="76201" marT="38075" marB="380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 Despesa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 Receita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 Resultado Diminutivo do Exercício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6. Resultado Aumentativo do Exercício</a:t>
                      </a:r>
                      <a:endParaRPr kumimoji="0" 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6201" marR="76201" marT="38075" marB="380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 Variação Patrimonial Diminutiva - VPD (despesas correntes e decréscimos)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 Variação Patrimonial Aumentativa - VPA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(receitas correntes e acréscimos)</a:t>
                      </a:r>
                      <a:endParaRPr kumimoji="0" 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6201" marR="76201" marT="38075" marB="380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01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Controles da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Aprovação do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Planejamento e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Orçamento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6201" marR="76201" marT="38075" marB="380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1.9 Ativo Compensado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2.9 Passivo Compensado</a:t>
                      </a:r>
                      <a:endParaRPr kumimoji="0" 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6201" marR="76201" marT="38075" marB="380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 Controles da Aprovação do Planejamento e Orçamento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6. Controles da Execução do Planejamento e Orçamento</a:t>
                      </a:r>
                      <a:endParaRPr kumimoji="0" 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6201" marR="76201" marT="38075" marB="380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07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Controles de Atos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Potenciais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6201" marR="76201" marT="38075" marB="380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1.9 Ativo Compensado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2.9 Passivo Compensado</a:t>
                      </a:r>
                      <a:endParaRPr kumimoji="0" 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6201" marR="76201" marT="38075" marB="380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7. Controles Devedores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8. Controles Credores</a:t>
                      </a:r>
                      <a:endParaRPr kumimoji="0" 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6201" marR="76201" marT="38075" marB="380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NOVOMODELO_DO_MPS">
  <a:themeElements>
    <a:clrScheme name="NOVOMODELO_DO_MPS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NOVOMODELO_DO_MP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OVOMODELO_DO_MP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VOMODELO_DO_MP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VOMODELO_DO_MP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VOMODELO_DO_MP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VOMODELO_DO_MP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VOMODELO_DO_MP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VOMODELO_DO_MP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Concurs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6_Concurs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5604</TotalTime>
  <Words>2829</Words>
  <Application>Microsoft Office PowerPoint</Application>
  <PresentationFormat>Apresentação na tela (16:10)</PresentationFormat>
  <Paragraphs>364</Paragraphs>
  <Slides>52</Slides>
  <Notes>7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65" baseType="lpstr">
      <vt:lpstr>Aparajita</vt:lpstr>
      <vt:lpstr>Arial</vt:lpstr>
      <vt:lpstr>Calibri</vt:lpstr>
      <vt:lpstr>Garamond</vt:lpstr>
      <vt:lpstr>Lucida Sans Unicode</vt:lpstr>
      <vt:lpstr>Times New Roman</vt:lpstr>
      <vt:lpstr>Verdana</vt:lpstr>
      <vt:lpstr>Wingdings</vt:lpstr>
      <vt:lpstr>Wingdings 2</vt:lpstr>
      <vt:lpstr>Wingdings 3</vt:lpstr>
      <vt:lpstr>NOVOMODELO_DO_MPS</vt:lpstr>
      <vt:lpstr>6_Concurso</vt:lpstr>
      <vt:lpstr>Planilha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</dc:creator>
  <cp:lastModifiedBy>DataVideo</cp:lastModifiedBy>
  <cp:revision>320</cp:revision>
  <dcterms:created xsi:type="dcterms:W3CDTF">2009-09-15T22:37:46Z</dcterms:created>
  <dcterms:modified xsi:type="dcterms:W3CDTF">2015-06-18T19:56:34Z</dcterms:modified>
</cp:coreProperties>
</file>